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1"/>
  </p:sldMasterIdLst>
  <p:notesMasterIdLst>
    <p:notesMasterId r:id="rId55"/>
  </p:notesMasterIdLst>
  <p:handoutMasterIdLst>
    <p:handoutMasterId r:id="rId56"/>
  </p:handoutMasterIdLst>
  <p:sldIdLst>
    <p:sldId id="277" r:id="rId2"/>
    <p:sldId id="341" r:id="rId3"/>
    <p:sldId id="316" r:id="rId4"/>
    <p:sldId id="317" r:id="rId5"/>
    <p:sldId id="340" r:id="rId6"/>
    <p:sldId id="318" r:id="rId7"/>
    <p:sldId id="319" r:id="rId8"/>
    <p:sldId id="320" r:id="rId9"/>
    <p:sldId id="321" r:id="rId10"/>
    <p:sldId id="339" r:id="rId11"/>
    <p:sldId id="322" r:id="rId12"/>
    <p:sldId id="323" r:id="rId13"/>
    <p:sldId id="324" r:id="rId14"/>
    <p:sldId id="325" r:id="rId15"/>
    <p:sldId id="326" r:id="rId16"/>
    <p:sldId id="327" r:id="rId17"/>
    <p:sldId id="328" r:id="rId18"/>
    <p:sldId id="329" r:id="rId19"/>
    <p:sldId id="330" r:id="rId20"/>
    <p:sldId id="33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7" r:id="rId36"/>
    <p:sldId id="356" r:id="rId37"/>
    <p:sldId id="359" r:id="rId38"/>
    <p:sldId id="360" r:id="rId39"/>
    <p:sldId id="375" r:id="rId40"/>
    <p:sldId id="376" r:id="rId41"/>
    <p:sldId id="361"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Lst>
  <p:sldSz cx="1219835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173" userDrawn="1">
          <p15:clr>
            <a:srgbClr val="A4A3A4"/>
          </p15:clr>
        </p15:guide>
        <p15:guide id="5" pos="382" userDrawn="1">
          <p15:clr>
            <a:srgbClr val="A4A3A4"/>
          </p15:clr>
        </p15:guide>
        <p15:guide id="6" pos="7302" userDrawn="1">
          <p15:clr>
            <a:srgbClr val="A4A3A4"/>
          </p15:clr>
        </p15:guide>
        <p15:guide id="7" orient="horz" pos="709" userDrawn="1">
          <p15:clr>
            <a:srgbClr val="A4A3A4"/>
          </p15:clr>
        </p15:guide>
        <p15:guide id="9" orient="horz" pos="4198" userDrawn="1">
          <p15:clr>
            <a:srgbClr val="A4A3A4"/>
          </p15:clr>
        </p15:guide>
        <p15:guide id="10" orient="horz" pos="3840" userDrawn="1">
          <p15:clr>
            <a:srgbClr val="A4A3A4"/>
          </p15:clr>
        </p15:guide>
        <p15:guide id="11" orient="horz" pos="3994" userDrawn="1">
          <p15:clr>
            <a:srgbClr val="A4A3A4"/>
          </p15:clr>
        </p15:guide>
        <p15:guide id="12" pos="3844" userDrawn="1">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a:srgbClr val="FFFFFF"/>
    <a:srgbClr val="C4C4CD"/>
    <a:srgbClr val="747480"/>
    <a:srgbClr val="2E2E38"/>
    <a:srgbClr val="808080"/>
    <a:srgbClr val="000000"/>
    <a:srgbClr val="FF9A91"/>
    <a:srgbClr val="FF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40496B-E270-4C4E-B2EC-57FE9FF391C2}" v="201" dt="2023-12-10T15:48:03.1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3792" autoAdjust="0"/>
  </p:normalViewPr>
  <p:slideViewPr>
    <p:cSldViewPr snapToGrid="0" snapToObjects="1" showGuides="1">
      <p:cViewPr varScale="1">
        <p:scale>
          <a:sx n="67" d="100"/>
          <a:sy n="67" d="100"/>
        </p:scale>
        <p:origin x="656" y="44"/>
      </p:cViewPr>
      <p:guideLst>
        <p:guide orient="horz" pos="173"/>
        <p:guide pos="382"/>
        <p:guide pos="7302"/>
        <p:guide orient="horz" pos="709"/>
        <p:guide orient="horz" pos="4198"/>
        <p:guide orient="horz" pos="3840"/>
        <p:guide orient="horz" pos="3994"/>
        <p:guide pos="3844"/>
      </p:guideLst>
    </p:cSldViewPr>
  </p:slideViewPr>
  <p:outlineViewPr>
    <p:cViewPr>
      <p:scale>
        <a:sx n="33" d="100"/>
        <a:sy n="33" d="100"/>
      </p:scale>
      <p:origin x="0" y="-7090"/>
    </p:cViewPr>
  </p:outlineViewPr>
  <p:notesTextViewPr>
    <p:cViewPr>
      <p:scale>
        <a:sx n="50" d="100"/>
        <a:sy n="50" d="100"/>
      </p:scale>
      <p:origin x="0" y="0"/>
    </p:cViewPr>
  </p:notesTextViewPr>
  <p:sorterViewPr>
    <p:cViewPr>
      <p:scale>
        <a:sx n="50" d="100"/>
        <a:sy n="50" d="100"/>
      </p:scale>
      <p:origin x="0" y="-1570"/>
    </p:cViewPr>
  </p:sorterViewPr>
  <p:notesViewPr>
    <p:cSldViewPr snapToGrid="0" snapToObjects="1" showGuides="1">
      <p:cViewPr varScale="1">
        <p:scale>
          <a:sx n="80" d="100"/>
          <a:sy n="80" d="100"/>
        </p:scale>
        <p:origin x="-2004" y="-9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10/12/2023</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10/12/2023</a:t>
            </a:fld>
            <a:endParaRPr lang="en-GB" dirty="0"/>
          </a:p>
        </p:txBody>
      </p:sp>
      <p:sp>
        <p:nvSpPr>
          <p:cNvPr id="4" name="Slide Image Placeholder 3"/>
          <p:cNvSpPr>
            <a:spLocks noGrp="1" noRot="1" noChangeAspect="1"/>
          </p:cNvSpPr>
          <p:nvPr>
            <p:ph type="sldImg" idx="2"/>
          </p:nvPr>
        </p:nvSpPr>
        <p:spPr>
          <a:xfrm>
            <a:off x="393700" y="692150"/>
            <a:ext cx="6162675"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2422556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1894A3-BFA8-4097-A83B-C0972D51FE2D}"/>
              </a:ext>
            </a:extLst>
          </p:cNvPr>
          <p:cNvPicPr>
            <a:picLocks noChangeAspect="1"/>
          </p:cNvPicPr>
          <p:nvPr userDrawn="1"/>
        </p:nvPicPr>
        <p:blipFill rotWithShape="1">
          <a:blip r:embed="rId2"/>
          <a:srcRect t="25039"/>
          <a:stretch/>
        </p:blipFill>
        <p:spPr>
          <a:xfrm>
            <a:off x="0" y="0"/>
            <a:ext cx="12198350" cy="6857999"/>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1580524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833100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27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521220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2322284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775002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7938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391415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61902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34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867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9053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937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38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573040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1558"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82227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155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91958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3_Cover alterna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D934CF-60B8-56D5-101A-8F03A59819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12"/>
          <a:stretch/>
        </p:blipFill>
        <p:spPr>
          <a:xfrm>
            <a:off x="0" y="0"/>
            <a:ext cx="12198350" cy="6858000"/>
          </a:xfrm>
          <a:prstGeom prst="rect">
            <a:avLst/>
          </a:prstGeom>
        </p:spPr>
      </p:pic>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505146" y="594863"/>
            <a:ext cx="6012542" cy="4064277"/>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 name="connsiteX0" fmla="*/ 6 w 10000"/>
              <a:gd name="connsiteY0" fmla="*/ 0 h 10688"/>
              <a:gd name="connsiteX1" fmla="*/ 0 w 10000"/>
              <a:gd name="connsiteY1" fmla="*/ 10688 h 10688"/>
              <a:gd name="connsiteX2" fmla="*/ 10000 w 10000"/>
              <a:gd name="connsiteY2" fmla="*/ 7911 h 10688"/>
              <a:gd name="connsiteX3" fmla="*/ 10000 w 10000"/>
              <a:gd name="connsiteY3" fmla="*/ 7 h 10688"/>
              <a:gd name="connsiteX4" fmla="*/ 6 w 10000"/>
              <a:gd name="connsiteY4" fmla="*/ 0 h 1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688">
                <a:moveTo>
                  <a:pt x="6" y="0"/>
                </a:moveTo>
                <a:cubicBezTo>
                  <a:pt x="4" y="2358"/>
                  <a:pt x="2" y="8331"/>
                  <a:pt x="0" y="10688"/>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793659" y="1873223"/>
            <a:ext cx="5422755"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793660" y="2819491"/>
            <a:ext cx="5422755"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grpSp>
        <p:nvGrpSpPr>
          <p:cNvPr id="4" name="Group 4">
            <a:extLst>
              <a:ext uri="{FF2B5EF4-FFF2-40B4-BE49-F238E27FC236}">
                <a16:creationId xmlns:a16="http://schemas.microsoft.com/office/drawing/2014/main" id="{24FE0DD2-3F72-736D-7349-E768DAB9B6D2}"/>
              </a:ext>
            </a:extLst>
          </p:cNvPr>
          <p:cNvGrpSpPr>
            <a:grpSpLocks noChangeAspect="1"/>
          </p:cNvGrpSpPr>
          <p:nvPr userDrawn="1"/>
        </p:nvGrpSpPr>
        <p:grpSpPr bwMode="auto">
          <a:xfrm>
            <a:off x="10807237" y="5275562"/>
            <a:ext cx="1225550" cy="1435100"/>
            <a:chOff x="6529" y="3125"/>
            <a:chExt cx="772" cy="904"/>
          </a:xfrm>
        </p:grpSpPr>
        <p:sp>
          <p:nvSpPr>
            <p:cNvPr id="5" name="Freeform 5">
              <a:extLst>
                <a:ext uri="{FF2B5EF4-FFF2-40B4-BE49-F238E27FC236}">
                  <a16:creationId xmlns:a16="http://schemas.microsoft.com/office/drawing/2014/main" id="{8A68B2B4-75CF-9F00-CBC0-9B9C08D281BB}"/>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 name="Freeform 6">
              <a:extLst>
                <a:ext uri="{FF2B5EF4-FFF2-40B4-BE49-F238E27FC236}">
                  <a16:creationId xmlns:a16="http://schemas.microsoft.com/office/drawing/2014/main" id="{77137640-8810-2A1C-C91E-96A98A966FB8}"/>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575074803"/>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4BCD91D-E17F-4B16-A3F2-EEF2A6E3B4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5540" b="21219"/>
          <a:stretch/>
        </p:blipFill>
        <p:spPr>
          <a:xfrm>
            <a:off x="0" y="-2"/>
            <a:ext cx="12198350" cy="6858001"/>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366" y="869576"/>
            <a:ext cx="4848024"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82" name="Group 4">
            <a:extLst>
              <a:ext uri="{FF2B5EF4-FFF2-40B4-BE49-F238E27FC236}">
                <a16:creationId xmlns:a16="http://schemas.microsoft.com/office/drawing/2014/main" id="{A63454B3-EB4E-450A-98AA-6B5943D89732}"/>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49616778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600" y="1137920"/>
            <a:ext cx="10980738" cy="4756150"/>
          </a:xfrm>
        </p:spPr>
        <p:txBody>
          <a:bodyPr/>
          <a:lstStyle>
            <a:lvl1pPr>
              <a:defRPr/>
            </a:lvl1pPr>
          </a:lstStyle>
          <a:p>
            <a:pPr lvl="0"/>
            <a:r>
              <a:rPr lang="en-IN"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99396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36554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0639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313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457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89370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7" name="Date Placeholder 1">
            <a:extLst>
              <a:ext uri="{FF2B5EF4-FFF2-40B4-BE49-F238E27FC236}">
                <a16:creationId xmlns:a16="http://schemas.microsoft.com/office/drawing/2014/main" id="{3E9075B3-954F-4542-99DC-9D38337796E8}"/>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10 December 2023</a:t>
            </a:fld>
            <a:endParaRPr lang="en-IN" dirty="0"/>
          </a:p>
        </p:txBody>
      </p:sp>
      <p:sp>
        <p:nvSpPr>
          <p:cNvPr id="18" name="Footer Placeholder 2">
            <a:extLst>
              <a:ext uri="{FF2B5EF4-FFF2-40B4-BE49-F238E27FC236}">
                <a16:creationId xmlns:a16="http://schemas.microsoft.com/office/drawing/2014/main" id="{FE280278-22FE-4F3D-8D37-B8FB096E9C4C}"/>
              </a:ext>
            </a:extLst>
          </p:cNvPr>
          <p:cNvSpPr txBox="1">
            <a:spLocks/>
          </p:cNvSpPr>
          <p:nvPr userDrawn="1"/>
        </p:nvSpPr>
        <p:spPr>
          <a:xfrm>
            <a:off x="3162988"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Apache Spark and Azure Databricks</a:t>
            </a:r>
          </a:p>
        </p:txBody>
      </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90" r:id="rId1"/>
    <p:sldLayoutId id="2147483825" r:id="rId2"/>
    <p:sldLayoutId id="2147483826" r:id="rId3"/>
    <p:sldLayoutId id="2147483827" r:id="rId4"/>
    <p:sldLayoutId id="2147483875" r:id="rId5"/>
    <p:sldLayoutId id="2147483873" r:id="rId6"/>
    <p:sldLayoutId id="2147483872" r:id="rId7"/>
    <p:sldLayoutId id="2147483828" r:id="rId8"/>
    <p:sldLayoutId id="2147483877" r:id="rId9"/>
    <p:sldLayoutId id="2147483876" r:id="rId10"/>
    <p:sldLayoutId id="2147483871" r:id="rId11"/>
    <p:sldLayoutId id="2147483829" r:id="rId12"/>
    <p:sldLayoutId id="2147483923" r:id="rId13"/>
    <p:sldLayoutId id="2147483921"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74" r:id="rId24"/>
    <p:sldLayoutId id="2147483926" r:id="rId25"/>
    <p:sldLayoutId id="2147483839" r:id="rId26"/>
    <p:sldLayoutId id="2147483925" r:id="rId27"/>
    <p:sldLayoutId id="2147483840" r:id="rId28"/>
    <p:sldLayoutId id="2147483927" r:id="rId29"/>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p:cNvSpPr>
            <a:spLocks noGrp="1"/>
          </p:cNvSpPr>
          <p:nvPr>
            <p:ph type="subTitle" idx="1"/>
          </p:nvPr>
        </p:nvSpPr>
        <p:spPr>
          <a:xfrm>
            <a:off x="2987941" y="3730170"/>
            <a:ext cx="3860533" cy="391225"/>
          </a:xfrm>
        </p:spPr>
        <p:txBody>
          <a:bodyPr/>
          <a:lstStyle/>
          <a:p>
            <a:r>
              <a:rPr lang="en-GB" dirty="0"/>
              <a:t>By: Sakshi Narayanaswamy</a:t>
            </a:r>
          </a:p>
        </p:txBody>
      </p:sp>
      <p:sp>
        <p:nvSpPr>
          <p:cNvPr id="4" name="Title 11">
            <a:extLst>
              <a:ext uri="{FF2B5EF4-FFF2-40B4-BE49-F238E27FC236}">
                <a16:creationId xmlns:a16="http://schemas.microsoft.com/office/drawing/2014/main" id="{1B601E5D-9CAD-B07B-D70F-FE3CF01D06CC}"/>
              </a:ext>
            </a:extLst>
          </p:cNvPr>
          <p:cNvSpPr txBox="1">
            <a:spLocks/>
          </p:cNvSpPr>
          <p:nvPr/>
        </p:nvSpPr>
        <p:spPr>
          <a:xfrm>
            <a:off x="1112606" y="2601981"/>
            <a:ext cx="4907194" cy="531744"/>
          </a:xfrm>
          <a:prstGeom prst="rect">
            <a:avLst/>
          </a:prstGeom>
        </p:spPr>
        <p:txBody>
          <a:bodyPr vert="horz" lIns="0" tIns="0" rIns="0" bIns="0" rtlCol="0" anchor="t" anchorCtr="0">
            <a:normAutofit fontScale="97500"/>
          </a:bodyPr>
          <a:lstStyle>
            <a:lvl1pPr algn="l" defTabSz="914400" rtl="0" eaLnBrk="1" latinLnBrk="0" hangingPunct="1">
              <a:lnSpc>
                <a:spcPct val="85000"/>
              </a:lnSpc>
              <a:spcBef>
                <a:spcPct val="0"/>
              </a:spcBef>
              <a:buNone/>
              <a:defRPr sz="3000" b="0" kern="1200">
                <a:solidFill>
                  <a:srgbClr val="404040"/>
                </a:solidFill>
                <a:latin typeface="EYInterstate Light" panose="02000506000000020004" pitchFamily="2" charset="0"/>
                <a:ea typeface="+mj-ea"/>
                <a:cs typeface="Arial" pitchFamily="34" charset="0"/>
              </a:defRPr>
            </a:lvl1pPr>
          </a:lstStyle>
          <a:p>
            <a:r>
              <a:rPr lang="en-IN" b="1" dirty="0">
                <a:solidFill>
                  <a:srgbClr val="FF0000"/>
                </a:solidFill>
              </a:rPr>
              <a:t>Databricks Spark Learnings</a:t>
            </a:r>
            <a:endParaRPr lang="en-US" b="1" dirty="0">
              <a:solidFill>
                <a:srgbClr val="FF0000"/>
              </a:solidFill>
            </a:endParaRPr>
          </a:p>
        </p:txBody>
      </p:sp>
      <p:pic>
        <p:nvPicPr>
          <p:cNvPr id="6" name="Picture 5">
            <a:extLst>
              <a:ext uri="{FF2B5EF4-FFF2-40B4-BE49-F238E27FC236}">
                <a16:creationId xmlns:a16="http://schemas.microsoft.com/office/drawing/2014/main" id="{F9FC217C-A6DC-BC64-2DA2-B9C62FC098D4}"/>
              </a:ext>
            </a:extLst>
          </p:cNvPr>
          <p:cNvPicPr>
            <a:picLocks noChangeAspect="1"/>
          </p:cNvPicPr>
          <p:nvPr/>
        </p:nvPicPr>
        <p:blipFill>
          <a:blip r:embed="rId3"/>
          <a:stretch>
            <a:fillRect/>
          </a:stretch>
        </p:blipFill>
        <p:spPr>
          <a:xfrm>
            <a:off x="497718" y="4049576"/>
            <a:ext cx="1089506" cy="608467"/>
          </a:xfrm>
          <a:prstGeom prst="rect">
            <a:avLst/>
          </a:prstGeom>
        </p:spPr>
      </p:pic>
      <p:pic>
        <p:nvPicPr>
          <p:cNvPr id="8" name="Picture 7">
            <a:extLst>
              <a:ext uri="{FF2B5EF4-FFF2-40B4-BE49-F238E27FC236}">
                <a16:creationId xmlns:a16="http://schemas.microsoft.com/office/drawing/2014/main" id="{6ABB721A-376F-931A-7391-EA6AEF778302}"/>
              </a:ext>
            </a:extLst>
          </p:cNvPr>
          <p:cNvPicPr>
            <a:picLocks noChangeAspect="1"/>
          </p:cNvPicPr>
          <p:nvPr/>
        </p:nvPicPr>
        <p:blipFill rotWithShape="1">
          <a:blip r:embed="rId4"/>
          <a:srcRect/>
          <a:stretch/>
        </p:blipFill>
        <p:spPr>
          <a:xfrm>
            <a:off x="5315087" y="829744"/>
            <a:ext cx="1193209" cy="668264"/>
          </a:xfrm>
          <a:prstGeom prst="rect">
            <a:avLst/>
          </a:prstGeom>
        </p:spPr>
      </p:pic>
    </p:spTree>
    <p:extLst>
      <p:ext uri="{BB962C8B-B14F-4D97-AF65-F5344CB8AC3E}">
        <p14:creationId xmlns:p14="http://schemas.microsoft.com/office/powerpoint/2010/main" val="1242318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Important Terminologies in Spark Part-2</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a:xfrm>
            <a:off x="609600" y="1137920"/>
            <a:ext cx="10980738" cy="5195147"/>
          </a:xfrm>
        </p:spPr>
        <p:txBody>
          <a:bodyPr/>
          <a:lstStyle/>
          <a:p>
            <a:r>
              <a:rPr lang="en-IN" dirty="0"/>
              <a:t>Executor: Each worker node can consist of many executors. It can be configured by spark settings</a:t>
            </a:r>
          </a:p>
          <a:p>
            <a:endParaRPr lang="en-IN" dirty="0"/>
          </a:p>
          <a:p>
            <a:r>
              <a:rPr lang="en-IN" dirty="0"/>
              <a:t>Partition: RDD/Data frame is stored in memory of cluster in the form of partition.</a:t>
            </a:r>
          </a:p>
          <a:p>
            <a:endParaRPr lang="en-IN" dirty="0"/>
          </a:p>
          <a:p>
            <a:r>
              <a:rPr lang="en-IN" dirty="0"/>
              <a:t>Core: Each executor consists of multiple cores. This is configurable by spark settings. Each core can process one task at a time</a:t>
            </a:r>
          </a:p>
          <a:p>
            <a:endParaRPr lang="en-IN" dirty="0"/>
          </a:p>
          <a:p>
            <a:r>
              <a:rPr lang="en-IN" dirty="0"/>
              <a:t>On heap memory: The executor memory that lies within JVM process managed JVM</a:t>
            </a:r>
          </a:p>
          <a:p>
            <a:endParaRPr lang="en-IN" dirty="0"/>
          </a:p>
          <a:p>
            <a:r>
              <a:rPr lang="en-IN" dirty="0"/>
              <a:t>Off heap memory: The executor memory that lies outside JVM process managed by OS </a:t>
            </a:r>
          </a:p>
        </p:txBody>
      </p:sp>
    </p:spTree>
    <p:extLst>
      <p:ext uri="{BB962C8B-B14F-4D97-AF65-F5344CB8AC3E}">
        <p14:creationId xmlns:p14="http://schemas.microsoft.com/office/powerpoint/2010/main" val="1806426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RDD, Data frame, Data set</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a:xfrm>
            <a:off x="609600" y="1137920"/>
            <a:ext cx="10980738" cy="2567305"/>
          </a:xfrm>
        </p:spPr>
        <p:txBody>
          <a:bodyPr/>
          <a:lstStyle/>
          <a:p>
            <a:r>
              <a:rPr lang="en-IN" dirty="0"/>
              <a:t>They are APIs provided by spark for developers for data processing and analytics.</a:t>
            </a:r>
          </a:p>
          <a:p>
            <a:endParaRPr lang="en-IN" dirty="0"/>
          </a:p>
          <a:p>
            <a:r>
              <a:rPr lang="en-IN" dirty="0"/>
              <a:t>In terms of functionality all are same and returns same output for provided input data. But they differ in the way of handling and processing data. So there is difference in terms of performance, user convenience and language support etc.</a:t>
            </a:r>
          </a:p>
          <a:p>
            <a:pPr marL="0" indent="0">
              <a:buNone/>
            </a:pPr>
            <a:endParaRPr lang="en-IN" dirty="0"/>
          </a:p>
          <a:p>
            <a:r>
              <a:rPr lang="en-IN" dirty="0"/>
              <a:t>Users can choose any of the API while working with spark.</a:t>
            </a:r>
          </a:p>
        </p:txBody>
      </p:sp>
      <p:sp>
        <p:nvSpPr>
          <p:cNvPr id="4" name="Arrow: Striped Right 3">
            <a:extLst>
              <a:ext uri="{FF2B5EF4-FFF2-40B4-BE49-F238E27FC236}">
                <a16:creationId xmlns:a16="http://schemas.microsoft.com/office/drawing/2014/main" id="{7AF3801F-9EC4-F083-50C7-7EE4094AF05D}"/>
              </a:ext>
            </a:extLst>
          </p:cNvPr>
          <p:cNvSpPr/>
          <p:nvPr/>
        </p:nvSpPr>
        <p:spPr>
          <a:xfrm>
            <a:off x="836613" y="3848100"/>
            <a:ext cx="10753725" cy="2134675"/>
          </a:xfrm>
          <a:prstGeom prst="stripedRightArrow">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5" name="TextBox 4">
            <a:extLst>
              <a:ext uri="{FF2B5EF4-FFF2-40B4-BE49-F238E27FC236}">
                <a16:creationId xmlns:a16="http://schemas.microsoft.com/office/drawing/2014/main" id="{337AE15D-1CD0-4EEF-2108-8BEC4A4DB18E}"/>
              </a:ext>
            </a:extLst>
          </p:cNvPr>
          <p:cNvSpPr txBox="1"/>
          <p:nvPr/>
        </p:nvSpPr>
        <p:spPr>
          <a:xfrm>
            <a:off x="1605903" y="4544566"/>
            <a:ext cx="2195505" cy="81868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RDD</a:t>
            </a:r>
          </a:p>
          <a:p>
            <a:pPr>
              <a:lnSpc>
                <a:spcPct val="85000"/>
              </a:lnSpc>
              <a:spcAft>
                <a:spcPts val="600"/>
              </a:spcAft>
              <a:buClr>
                <a:schemeClr val="accent2"/>
              </a:buClr>
              <a:buSzPct val="70000"/>
            </a:pPr>
            <a:r>
              <a:rPr lang="en-IN" sz="1600" dirty="0">
                <a:solidFill>
                  <a:schemeClr val="bg1"/>
                </a:solidFill>
              </a:rPr>
              <a:t>Spark 1.0</a:t>
            </a:r>
          </a:p>
          <a:p>
            <a:pPr>
              <a:lnSpc>
                <a:spcPct val="85000"/>
              </a:lnSpc>
              <a:spcAft>
                <a:spcPts val="600"/>
              </a:spcAft>
              <a:buClr>
                <a:schemeClr val="accent2"/>
              </a:buClr>
              <a:buSzPct val="70000"/>
            </a:pPr>
            <a:r>
              <a:rPr lang="en-IN" sz="1600" dirty="0">
                <a:solidFill>
                  <a:schemeClr val="bg1"/>
                </a:solidFill>
              </a:rPr>
              <a:t>2011</a:t>
            </a:r>
            <a:endParaRPr lang="en-IN" sz="800" dirty="0">
              <a:solidFill>
                <a:schemeClr val="bg1"/>
              </a:solidFill>
            </a:endParaRPr>
          </a:p>
        </p:txBody>
      </p:sp>
      <p:sp>
        <p:nvSpPr>
          <p:cNvPr id="8" name="TextBox 7">
            <a:extLst>
              <a:ext uri="{FF2B5EF4-FFF2-40B4-BE49-F238E27FC236}">
                <a16:creationId xmlns:a16="http://schemas.microsoft.com/office/drawing/2014/main" id="{30D8A5A1-1077-5B11-F0A3-39EE8EACA6FB}"/>
              </a:ext>
            </a:extLst>
          </p:cNvPr>
          <p:cNvSpPr txBox="1"/>
          <p:nvPr/>
        </p:nvSpPr>
        <p:spPr>
          <a:xfrm>
            <a:off x="4206228" y="4544566"/>
            <a:ext cx="2195505" cy="81868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Data frame*</a:t>
            </a:r>
          </a:p>
          <a:p>
            <a:pPr>
              <a:lnSpc>
                <a:spcPct val="85000"/>
              </a:lnSpc>
              <a:spcAft>
                <a:spcPts val="600"/>
              </a:spcAft>
              <a:buClr>
                <a:schemeClr val="accent2"/>
              </a:buClr>
              <a:buSzPct val="70000"/>
            </a:pPr>
            <a:r>
              <a:rPr lang="en-IN" sz="1600" dirty="0">
                <a:solidFill>
                  <a:schemeClr val="bg1"/>
                </a:solidFill>
              </a:rPr>
              <a:t>Spark 1.3</a:t>
            </a:r>
          </a:p>
          <a:p>
            <a:pPr>
              <a:lnSpc>
                <a:spcPct val="85000"/>
              </a:lnSpc>
              <a:spcAft>
                <a:spcPts val="600"/>
              </a:spcAft>
              <a:buClr>
                <a:schemeClr val="accent2"/>
              </a:buClr>
              <a:buSzPct val="70000"/>
            </a:pPr>
            <a:r>
              <a:rPr lang="en-IN" sz="1600" dirty="0">
                <a:solidFill>
                  <a:schemeClr val="bg1"/>
                </a:solidFill>
              </a:rPr>
              <a:t>2013</a:t>
            </a:r>
            <a:endParaRPr lang="en-IN" sz="800" dirty="0">
              <a:solidFill>
                <a:schemeClr val="bg1"/>
              </a:solidFill>
            </a:endParaRPr>
          </a:p>
        </p:txBody>
      </p:sp>
      <p:sp>
        <p:nvSpPr>
          <p:cNvPr id="9" name="TextBox 8">
            <a:extLst>
              <a:ext uri="{FF2B5EF4-FFF2-40B4-BE49-F238E27FC236}">
                <a16:creationId xmlns:a16="http://schemas.microsoft.com/office/drawing/2014/main" id="{75594361-1615-868C-A4C3-F12A032407B2}"/>
              </a:ext>
            </a:extLst>
          </p:cNvPr>
          <p:cNvSpPr txBox="1"/>
          <p:nvPr/>
        </p:nvSpPr>
        <p:spPr>
          <a:xfrm>
            <a:off x="7187553" y="4497710"/>
            <a:ext cx="2195505" cy="81868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Dataset</a:t>
            </a:r>
          </a:p>
          <a:p>
            <a:pPr>
              <a:lnSpc>
                <a:spcPct val="85000"/>
              </a:lnSpc>
              <a:spcAft>
                <a:spcPts val="600"/>
              </a:spcAft>
              <a:buClr>
                <a:schemeClr val="accent2"/>
              </a:buClr>
              <a:buSzPct val="70000"/>
            </a:pPr>
            <a:r>
              <a:rPr lang="en-IN" sz="1600" dirty="0">
                <a:solidFill>
                  <a:schemeClr val="bg1"/>
                </a:solidFill>
              </a:rPr>
              <a:t>Spark 1.6</a:t>
            </a:r>
          </a:p>
          <a:p>
            <a:pPr>
              <a:lnSpc>
                <a:spcPct val="85000"/>
              </a:lnSpc>
              <a:spcAft>
                <a:spcPts val="600"/>
              </a:spcAft>
              <a:buClr>
                <a:schemeClr val="accent2"/>
              </a:buClr>
              <a:buSzPct val="70000"/>
            </a:pPr>
            <a:r>
              <a:rPr lang="en-IN" sz="1600" dirty="0">
                <a:solidFill>
                  <a:schemeClr val="bg1"/>
                </a:solidFill>
              </a:rPr>
              <a:t>2015</a:t>
            </a:r>
            <a:endParaRPr lang="en-IN" sz="800" dirty="0">
              <a:solidFill>
                <a:schemeClr val="bg1"/>
              </a:solidFill>
            </a:endParaRPr>
          </a:p>
        </p:txBody>
      </p:sp>
      <p:sp>
        <p:nvSpPr>
          <p:cNvPr id="6" name="TextBox 5">
            <a:extLst>
              <a:ext uri="{FF2B5EF4-FFF2-40B4-BE49-F238E27FC236}">
                <a16:creationId xmlns:a16="http://schemas.microsoft.com/office/drawing/2014/main" id="{58F5CE37-9F68-6D21-028B-1E32EFA0B6E5}"/>
              </a:ext>
            </a:extLst>
          </p:cNvPr>
          <p:cNvSpPr txBox="1"/>
          <p:nvPr/>
        </p:nvSpPr>
        <p:spPr>
          <a:xfrm>
            <a:off x="435118" y="6069743"/>
            <a:ext cx="7850187"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Data frame is immutable*</a:t>
            </a:r>
          </a:p>
        </p:txBody>
      </p:sp>
    </p:spTree>
    <p:extLst>
      <p:ext uri="{BB962C8B-B14F-4D97-AF65-F5344CB8AC3E}">
        <p14:creationId xmlns:p14="http://schemas.microsoft.com/office/powerpoint/2010/main" val="3732093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Advantages of Dataset</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p:txBody>
          <a:bodyPr/>
          <a:lstStyle/>
          <a:p>
            <a:r>
              <a:rPr lang="en-IN" dirty="0"/>
              <a:t>Dataset is the combination of Best of RDD and Best of Data frame</a:t>
            </a:r>
          </a:p>
          <a:p>
            <a:endParaRPr lang="en-IN" dirty="0"/>
          </a:p>
          <a:p>
            <a:r>
              <a:rPr lang="en-IN" dirty="0"/>
              <a:t>Qualities of RDD(Resilient Distributed Datasets):</a:t>
            </a:r>
          </a:p>
          <a:p>
            <a:pPr lvl="1"/>
            <a:r>
              <a:rPr lang="en-IN" dirty="0"/>
              <a:t>Programming control OOPs</a:t>
            </a:r>
          </a:p>
          <a:p>
            <a:pPr lvl="1"/>
            <a:r>
              <a:rPr lang="en-IN" dirty="0"/>
              <a:t>Type Safety</a:t>
            </a:r>
          </a:p>
          <a:p>
            <a:pPr marL="356616" lvl="1" indent="0">
              <a:buNone/>
            </a:pPr>
            <a:endParaRPr lang="en-IN" dirty="0"/>
          </a:p>
          <a:p>
            <a:r>
              <a:rPr lang="en-IN" dirty="0"/>
              <a:t>Best of Data frame:</a:t>
            </a:r>
          </a:p>
          <a:p>
            <a:pPr lvl="1"/>
            <a:r>
              <a:rPr lang="en-IN" dirty="0"/>
              <a:t>Relational Format</a:t>
            </a:r>
          </a:p>
          <a:p>
            <a:pPr lvl="1"/>
            <a:r>
              <a:rPr lang="en-IN" dirty="0"/>
              <a:t>Optimization</a:t>
            </a:r>
          </a:p>
          <a:p>
            <a:pPr lvl="1"/>
            <a:r>
              <a:rPr lang="en-IN" dirty="0"/>
              <a:t>Memory Management</a:t>
            </a:r>
          </a:p>
        </p:txBody>
      </p:sp>
      <p:sp>
        <p:nvSpPr>
          <p:cNvPr id="4" name="Oval 3">
            <a:extLst>
              <a:ext uri="{FF2B5EF4-FFF2-40B4-BE49-F238E27FC236}">
                <a16:creationId xmlns:a16="http://schemas.microsoft.com/office/drawing/2014/main" id="{98681E54-7C4E-6C1A-644E-A96365FEEF97}"/>
              </a:ext>
            </a:extLst>
          </p:cNvPr>
          <p:cNvSpPr/>
          <p:nvPr/>
        </p:nvSpPr>
        <p:spPr>
          <a:xfrm>
            <a:off x="5771916" y="3470910"/>
            <a:ext cx="1735931" cy="1638300"/>
          </a:xfrm>
          <a:prstGeom prst="ellipse">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5" name="Oval 4">
            <a:extLst>
              <a:ext uri="{FF2B5EF4-FFF2-40B4-BE49-F238E27FC236}">
                <a16:creationId xmlns:a16="http://schemas.microsoft.com/office/drawing/2014/main" id="{A1EC9944-A1C8-B828-0F85-E522B244FE33}"/>
              </a:ext>
            </a:extLst>
          </p:cNvPr>
          <p:cNvSpPr/>
          <p:nvPr/>
        </p:nvSpPr>
        <p:spPr>
          <a:xfrm>
            <a:off x="7519577" y="3476625"/>
            <a:ext cx="1735931" cy="1638300"/>
          </a:xfrm>
          <a:prstGeom prst="ellipse">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Oval 5">
            <a:extLst>
              <a:ext uri="{FF2B5EF4-FFF2-40B4-BE49-F238E27FC236}">
                <a16:creationId xmlns:a16="http://schemas.microsoft.com/office/drawing/2014/main" id="{EE8A30B7-A120-A437-1114-A3EF2F1C46BD}"/>
              </a:ext>
            </a:extLst>
          </p:cNvPr>
          <p:cNvSpPr/>
          <p:nvPr/>
        </p:nvSpPr>
        <p:spPr>
          <a:xfrm>
            <a:off x="6630590" y="2686049"/>
            <a:ext cx="1735931" cy="1638300"/>
          </a:xfrm>
          <a:prstGeom prst="ellipse">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TextBox 6">
            <a:extLst>
              <a:ext uri="{FF2B5EF4-FFF2-40B4-BE49-F238E27FC236}">
                <a16:creationId xmlns:a16="http://schemas.microsoft.com/office/drawing/2014/main" id="{DC0646FA-47CB-E962-BBD5-5251E8F1B03A}"/>
              </a:ext>
            </a:extLst>
          </p:cNvPr>
          <p:cNvSpPr txBox="1"/>
          <p:nvPr/>
        </p:nvSpPr>
        <p:spPr>
          <a:xfrm>
            <a:off x="7151928" y="3198528"/>
            <a:ext cx="800412"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Dataset</a:t>
            </a:r>
          </a:p>
        </p:txBody>
      </p:sp>
      <p:sp>
        <p:nvSpPr>
          <p:cNvPr id="8" name="TextBox 7">
            <a:extLst>
              <a:ext uri="{FF2B5EF4-FFF2-40B4-BE49-F238E27FC236}">
                <a16:creationId xmlns:a16="http://schemas.microsoft.com/office/drawing/2014/main" id="{E1FF890A-5CBE-0BB7-3561-169032BDE4BA}"/>
              </a:ext>
            </a:extLst>
          </p:cNvPr>
          <p:cNvSpPr txBox="1"/>
          <p:nvPr/>
        </p:nvSpPr>
        <p:spPr>
          <a:xfrm>
            <a:off x="6175337" y="4253865"/>
            <a:ext cx="455253"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RDD</a:t>
            </a:r>
          </a:p>
        </p:txBody>
      </p:sp>
      <p:sp>
        <p:nvSpPr>
          <p:cNvPr id="9" name="TextBox 8">
            <a:extLst>
              <a:ext uri="{FF2B5EF4-FFF2-40B4-BE49-F238E27FC236}">
                <a16:creationId xmlns:a16="http://schemas.microsoft.com/office/drawing/2014/main" id="{2D26E84D-1E76-CD72-25E5-BA02E8818DEF}"/>
              </a:ext>
            </a:extLst>
          </p:cNvPr>
          <p:cNvSpPr txBox="1"/>
          <p:nvPr/>
        </p:nvSpPr>
        <p:spPr>
          <a:xfrm>
            <a:off x="7930542" y="4250055"/>
            <a:ext cx="1158587"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Data frame</a:t>
            </a:r>
          </a:p>
        </p:txBody>
      </p:sp>
    </p:spTree>
    <p:extLst>
      <p:ext uri="{BB962C8B-B14F-4D97-AF65-F5344CB8AC3E}">
        <p14:creationId xmlns:p14="http://schemas.microsoft.com/office/powerpoint/2010/main" val="236418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Difference Between RDD &amp; Data frame &amp; Dataset</a:t>
            </a:r>
            <a:endParaRPr lang="en-IN" dirty="0"/>
          </a:p>
        </p:txBody>
      </p:sp>
      <p:graphicFrame>
        <p:nvGraphicFramePr>
          <p:cNvPr id="4" name="Table 4">
            <a:extLst>
              <a:ext uri="{FF2B5EF4-FFF2-40B4-BE49-F238E27FC236}">
                <a16:creationId xmlns:a16="http://schemas.microsoft.com/office/drawing/2014/main" id="{78CB5401-D422-109F-2DFB-E1CDEF69DA11}"/>
              </a:ext>
            </a:extLst>
          </p:cNvPr>
          <p:cNvGraphicFramePr>
            <a:graphicFrameLocks noGrp="1"/>
          </p:cNvGraphicFramePr>
          <p:nvPr>
            <p:extLst>
              <p:ext uri="{D42A27DB-BD31-4B8C-83A1-F6EECF244321}">
                <p14:modId xmlns:p14="http://schemas.microsoft.com/office/powerpoint/2010/main" val="3431349061"/>
              </p:ext>
            </p:extLst>
          </p:nvPr>
        </p:nvGraphicFramePr>
        <p:xfrm>
          <a:off x="1676400" y="1016440"/>
          <a:ext cx="8603190" cy="5394960"/>
        </p:xfrm>
        <a:graphic>
          <a:graphicData uri="http://schemas.openxmlformats.org/drawingml/2006/table">
            <a:tbl>
              <a:tblPr firstRow="1" bandRow="1">
                <a:tableStyleId>{073A0DAA-6AF3-43AB-8588-CEC1D06C72B9}</a:tableStyleId>
              </a:tblPr>
              <a:tblGrid>
                <a:gridCol w="2867730">
                  <a:extLst>
                    <a:ext uri="{9D8B030D-6E8A-4147-A177-3AD203B41FA5}">
                      <a16:colId xmlns:a16="http://schemas.microsoft.com/office/drawing/2014/main" val="2125062854"/>
                    </a:ext>
                  </a:extLst>
                </a:gridCol>
                <a:gridCol w="2867730">
                  <a:extLst>
                    <a:ext uri="{9D8B030D-6E8A-4147-A177-3AD203B41FA5}">
                      <a16:colId xmlns:a16="http://schemas.microsoft.com/office/drawing/2014/main" val="1168288440"/>
                    </a:ext>
                  </a:extLst>
                </a:gridCol>
                <a:gridCol w="2867730">
                  <a:extLst>
                    <a:ext uri="{9D8B030D-6E8A-4147-A177-3AD203B41FA5}">
                      <a16:colId xmlns:a16="http://schemas.microsoft.com/office/drawing/2014/main" val="3674650744"/>
                    </a:ext>
                  </a:extLst>
                </a:gridCol>
              </a:tblGrid>
              <a:tr h="5241485">
                <a:tc>
                  <a:txBody>
                    <a:bodyPr/>
                    <a:lstStyle/>
                    <a:p>
                      <a:r>
                        <a:rPr lang="en-IN" b="1" dirty="0">
                          <a:solidFill>
                            <a:schemeClr val="bg1"/>
                          </a:solidFill>
                        </a:rPr>
                        <a:t>RDD</a:t>
                      </a:r>
                    </a:p>
                    <a:p>
                      <a:endParaRPr lang="en-IN" b="0" dirty="0"/>
                    </a:p>
                    <a:p>
                      <a:pPr marL="285750" indent="-285750">
                        <a:buFont typeface="Arial" panose="020B0604020202020204" pitchFamily="34" charset="0"/>
                        <a:buChar char="•"/>
                      </a:pPr>
                      <a:r>
                        <a:rPr lang="en-IN" sz="1400" b="0" dirty="0">
                          <a:solidFill>
                            <a:srgbClr val="FFC000"/>
                          </a:solidFill>
                        </a:rPr>
                        <a:t>Program tells how to do</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OOP’s Style API</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On heap JVM objects</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Serialization unavoidable</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GC impacts performance(Garbage Collector)</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Strong type Safety</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No optimization</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Compile Time Error</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Java, Scala, Python and R</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No Schema</a:t>
                      </a:r>
                    </a:p>
                    <a:p>
                      <a:pPr marL="285750" indent="-285750">
                        <a:buFont typeface="Arial" panose="020B0604020202020204" pitchFamily="34" charset="0"/>
                        <a:buChar char="•"/>
                      </a:pPr>
                      <a:endParaRPr lang="en-IN" b="0" dirty="0"/>
                    </a:p>
                  </a:txBody>
                  <a:tcPr/>
                </a:tc>
                <a:tc>
                  <a:txBody>
                    <a:bodyPr/>
                    <a:lstStyle/>
                    <a:p>
                      <a:r>
                        <a:rPr lang="en-IN" b="1" dirty="0">
                          <a:solidFill>
                            <a:schemeClr val="bg1"/>
                          </a:solidFill>
                        </a:rPr>
                        <a:t>Data Frame</a:t>
                      </a:r>
                    </a:p>
                    <a:p>
                      <a:endParaRPr lang="en-IN" b="0" dirty="0"/>
                    </a:p>
                    <a:p>
                      <a:pPr marL="285750" indent="-285750">
                        <a:buFont typeface="Arial" panose="020B0604020202020204" pitchFamily="34" charset="0"/>
                        <a:buChar char="•"/>
                      </a:pPr>
                      <a:r>
                        <a:rPr lang="en-IN" sz="1400" b="0" dirty="0">
                          <a:solidFill>
                            <a:srgbClr val="FFC000"/>
                          </a:solidFill>
                        </a:rPr>
                        <a:t>Program tells what to do</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SQL Style API</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Off heap also used</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Serialization can be avoided (off heap)</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GC impact mitigated</a:t>
                      </a:r>
                    </a:p>
                    <a:p>
                      <a:pPr marL="0" indent="0">
                        <a:buFont typeface="Arial" panose="020B0604020202020204" pitchFamily="34" charset="0"/>
                        <a:buNone/>
                      </a:pPr>
                      <a:endParaRPr lang="en-IN" sz="1400" b="0" dirty="0">
                        <a:solidFill>
                          <a:srgbClr val="FFC000"/>
                        </a:solidFill>
                      </a:endParaRP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Less type Safety</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Catalyst Optimizer</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Run Time Error</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Java, Scala, Python and R</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Schema Structured</a:t>
                      </a:r>
                    </a:p>
                    <a:p>
                      <a:endParaRPr lang="en-IN" sz="1200" b="0" dirty="0"/>
                    </a:p>
                  </a:txBody>
                  <a:tcPr/>
                </a:tc>
                <a:tc>
                  <a:txBody>
                    <a:bodyPr/>
                    <a:lstStyle/>
                    <a:p>
                      <a:r>
                        <a:rPr lang="en-IN" b="1" dirty="0"/>
                        <a:t>Dataset</a:t>
                      </a:r>
                    </a:p>
                    <a:p>
                      <a:endParaRPr lang="en-IN" b="0" dirty="0"/>
                    </a:p>
                    <a:p>
                      <a:pPr marL="285750" indent="-285750">
                        <a:buFont typeface="Arial" panose="020B0604020202020204" pitchFamily="34" charset="0"/>
                        <a:buChar char="•"/>
                      </a:pPr>
                      <a:r>
                        <a:rPr lang="en-IN" sz="1400" b="0" dirty="0">
                          <a:solidFill>
                            <a:srgbClr val="FFC000"/>
                          </a:solidFill>
                        </a:rPr>
                        <a:t>Program tells what to do</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OOPs Style API</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Off heap also used</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Serialization can be avoided (encoder)</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GC impact mitigated</a:t>
                      </a:r>
                    </a:p>
                    <a:p>
                      <a:pPr marL="0" indent="0">
                        <a:buFont typeface="Arial" panose="020B0604020202020204" pitchFamily="34" charset="0"/>
                        <a:buNone/>
                      </a:pPr>
                      <a:endParaRPr lang="en-IN" sz="1400" b="0" dirty="0">
                        <a:solidFill>
                          <a:srgbClr val="FFC000"/>
                        </a:solidFill>
                      </a:endParaRP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Strong type Safety</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Optimization</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Compile Time Error</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Scala and Java</a:t>
                      </a:r>
                    </a:p>
                    <a:p>
                      <a:pPr marL="0" indent="0">
                        <a:buFont typeface="Arial" panose="020B0604020202020204" pitchFamily="34" charset="0"/>
                        <a:buNone/>
                      </a:pPr>
                      <a:endParaRPr lang="en-IN" sz="1400" b="0" dirty="0">
                        <a:solidFill>
                          <a:srgbClr val="FFC000"/>
                        </a:solidFill>
                      </a:endParaRPr>
                    </a:p>
                    <a:p>
                      <a:pPr marL="285750" indent="-285750">
                        <a:buFont typeface="Arial" panose="020B0604020202020204" pitchFamily="34" charset="0"/>
                        <a:buChar char="•"/>
                      </a:pPr>
                      <a:r>
                        <a:rPr lang="en-IN" sz="1400" b="0" dirty="0">
                          <a:solidFill>
                            <a:srgbClr val="FFC000"/>
                          </a:solidFill>
                        </a:rPr>
                        <a:t>Schema Structured</a:t>
                      </a:r>
                    </a:p>
                    <a:p>
                      <a:endParaRPr lang="en-IN" b="0" dirty="0"/>
                    </a:p>
                  </a:txBody>
                  <a:tcPr/>
                </a:tc>
                <a:extLst>
                  <a:ext uri="{0D108BD9-81ED-4DB2-BD59-A6C34878D82A}">
                    <a16:rowId xmlns:a16="http://schemas.microsoft.com/office/drawing/2014/main" val="888962200"/>
                  </a:ext>
                </a:extLst>
              </a:tr>
            </a:tbl>
          </a:graphicData>
        </a:graphic>
      </p:graphicFrame>
    </p:spTree>
    <p:extLst>
      <p:ext uri="{BB962C8B-B14F-4D97-AF65-F5344CB8AC3E}">
        <p14:creationId xmlns:p14="http://schemas.microsoft.com/office/powerpoint/2010/main" val="418313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Transformation And Action</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p:txBody>
          <a:bodyPr/>
          <a:lstStyle/>
          <a:p>
            <a:pPr marL="0" indent="0">
              <a:lnSpc>
                <a:spcPct val="150000"/>
              </a:lnSpc>
              <a:buNone/>
            </a:pPr>
            <a:endParaRPr lang="en-IN" b="1" dirty="0">
              <a:solidFill>
                <a:srgbClr val="FFC000"/>
              </a:solidFill>
            </a:endParaRPr>
          </a:p>
          <a:p>
            <a:pPr marL="0" indent="0">
              <a:lnSpc>
                <a:spcPct val="150000"/>
              </a:lnSpc>
              <a:buNone/>
            </a:pPr>
            <a:r>
              <a:rPr lang="en-IN" b="1" dirty="0">
                <a:solidFill>
                  <a:srgbClr val="FFC000"/>
                </a:solidFill>
              </a:rPr>
              <a:t>Transformation</a:t>
            </a:r>
          </a:p>
          <a:p>
            <a:pPr>
              <a:lnSpc>
                <a:spcPct val="150000"/>
              </a:lnSpc>
            </a:pPr>
            <a:r>
              <a:rPr lang="en-IN" dirty="0"/>
              <a:t>Transformation is kind of operation which will transform Data frame from one form to another . We will get new data frame after execution of each transformation operation . Transformation is lazy evaluation based on DAG(Directed Acyclic Graph). Filter, Union etc.</a:t>
            </a:r>
          </a:p>
          <a:p>
            <a:pPr marL="0" indent="0">
              <a:lnSpc>
                <a:spcPct val="150000"/>
              </a:lnSpc>
              <a:buNone/>
            </a:pPr>
            <a:endParaRPr lang="en-IN" b="1" dirty="0">
              <a:solidFill>
                <a:srgbClr val="FFC000"/>
              </a:solidFill>
            </a:endParaRPr>
          </a:p>
          <a:p>
            <a:pPr marL="0" indent="0">
              <a:lnSpc>
                <a:spcPct val="150000"/>
              </a:lnSpc>
              <a:buNone/>
            </a:pPr>
            <a:r>
              <a:rPr lang="en-IN" b="1" dirty="0">
                <a:solidFill>
                  <a:srgbClr val="FFC000"/>
                </a:solidFill>
              </a:rPr>
              <a:t>Action</a:t>
            </a:r>
          </a:p>
          <a:p>
            <a:pPr>
              <a:lnSpc>
                <a:spcPct val="150000"/>
              </a:lnSpc>
            </a:pPr>
            <a:r>
              <a:rPr lang="en-IN" dirty="0"/>
              <a:t>When we want to work with actual data, call the action. Action returns the data to driver for display or storage into storage layer. Count, collect, Save etc.</a:t>
            </a:r>
          </a:p>
        </p:txBody>
      </p:sp>
    </p:spTree>
    <p:extLst>
      <p:ext uri="{BB962C8B-B14F-4D97-AF65-F5344CB8AC3E}">
        <p14:creationId xmlns:p14="http://schemas.microsoft.com/office/powerpoint/2010/main" val="346909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a:xfrm>
            <a:off x="609918" y="400050"/>
            <a:ext cx="10978515" cy="484550"/>
          </a:xfrm>
        </p:spPr>
        <p:txBody>
          <a:bodyPr/>
          <a:lstStyle/>
          <a:p>
            <a:r>
              <a:rPr lang="en-US" dirty="0"/>
              <a:t>Lazy Evaluation &amp; DAG</a:t>
            </a:r>
            <a:endParaRPr lang="en-IN" dirty="0"/>
          </a:p>
        </p:txBody>
      </p:sp>
      <p:sp>
        <p:nvSpPr>
          <p:cNvPr id="4" name="Oval 3">
            <a:extLst>
              <a:ext uri="{FF2B5EF4-FFF2-40B4-BE49-F238E27FC236}">
                <a16:creationId xmlns:a16="http://schemas.microsoft.com/office/drawing/2014/main" id="{18A96EF7-D35C-D75B-95D0-D72C0C9CD7B0}"/>
              </a:ext>
            </a:extLst>
          </p:cNvPr>
          <p:cNvSpPr/>
          <p:nvPr/>
        </p:nvSpPr>
        <p:spPr>
          <a:xfrm>
            <a:off x="486093" y="1619250"/>
            <a:ext cx="1733232" cy="1685925"/>
          </a:xfrm>
          <a:prstGeom prst="ellipse">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rgbClr val="FFC000"/>
              </a:solidFill>
            </a:endParaRPr>
          </a:p>
        </p:txBody>
      </p:sp>
      <p:sp>
        <p:nvSpPr>
          <p:cNvPr id="5" name="TextBox 4">
            <a:extLst>
              <a:ext uri="{FF2B5EF4-FFF2-40B4-BE49-F238E27FC236}">
                <a16:creationId xmlns:a16="http://schemas.microsoft.com/office/drawing/2014/main" id="{70926417-C65B-C302-A1A8-0DFA4AAAE8CB}"/>
              </a:ext>
            </a:extLst>
          </p:cNvPr>
          <p:cNvSpPr txBox="1"/>
          <p:nvPr/>
        </p:nvSpPr>
        <p:spPr>
          <a:xfrm>
            <a:off x="720613" y="2324100"/>
            <a:ext cx="1264192"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Source Data</a:t>
            </a:r>
          </a:p>
        </p:txBody>
      </p:sp>
      <p:cxnSp>
        <p:nvCxnSpPr>
          <p:cNvPr id="7" name="Straight Arrow Connector 6">
            <a:extLst>
              <a:ext uri="{FF2B5EF4-FFF2-40B4-BE49-F238E27FC236}">
                <a16:creationId xmlns:a16="http://schemas.microsoft.com/office/drawing/2014/main" id="{5D696B4C-4373-BE2E-FF54-A2D9E956B4D1}"/>
              </a:ext>
            </a:extLst>
          </p:cNvPr>
          <p:cNvCxnSpPr/>
          <p:nvPr/>
        </p:nvCxnSpPr>
        <p:spPr>
          <a:xfrm>
            <a:off x="2219325" y="2460291"/>
            <a:ext cx="800100" cy="0"/>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Flowchart: Magnetic Disk 7">
            <a:extLst>
              <a:ext uri="{FF2B5EF4-FFF2-40B4-BE49-F238E27FC236}">
                <a16:creationId xmlns:a16="http://schemas.microsoft.com/office/drawing/2014/main" id="{8C0F9859-4DCD-B77D-D859-B3E2B3D8818C}"/>
              </a:ext>
            </a:extLst>
          </p:cNvPr>
          <p:cNvSpPr/>
          <p:nvPr/>
        </p:nvSpPr>
        <p:spPr>
          <a:xfrm>
            <a:off x="3019425" y="1912604"/>
            <a:ext cx="1314450" cy="1095374"/>
          </a:xfrm>
          <a:prstGeom prst="flowChartMagneticDisk">
            <a:avLst/>
          </a:prstGeom>
          <a:no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9" name="TextBox 8">
            <a:extLst>
              <a:ext uri="{FF2B5EF4-FFF2-40B4-BE49-F238E27FC236}">
                <a16:creationId xmlns:a16="http://schemas.microsoft.com/office/drawing/2014/main" id="{E2B4BFA2-488B-A76C-D9A2-F93D46A298D4}"/>
              </a:ext>
            </a:extLst>
          </p:cNvPr>
          <p:cNvSpPr txBox="1"/>
          <p:nvPr/>
        </p:nvSpPr>
        <p:spPr>
          <a:xfrm>
            <a:off x="3107949" y="2345991"/>
            <a:ext cx="1187826" cy="584775"/>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Data Frame</a:t>
            </a:r>
          </a:p>
          <a:p>
            <a:pPr>
              <a:lnSpc>
                <a:spcPct val="85000"/>
              </a:lnSpc>
              <a:spcAft>
                <a:spcPts val="600"/>
              </a:spcAft>
              <a:buClr>
                <a:schemeClr val="accent2"/>
              </a:buClr>
              <a:buSzPct val="70000"/>
            </a:pPr>
            <a:r>
              <a:rPr lang="en-IN" dirty="0">
                <a:solidFill>
                  <a:schemeClr val="bg1"/>
                </a:solidFill>
              </a:rPr>
              <a:t>        1</a:t>
            </a:r>
          </a:p>
        </p:txBody>
      </p:sp>
      <p:cxnSp>
        <p:nvCxnSpPr>
          <p:cNvPr id="10" name="Straight Arrow Connector 9">
            <a:extLst>
              <a:ext uri="{FF2B5EF4-FFF2-40B4-BE49-F238E27FC236}">
                <a16:creationId xmlns:a16="http://schemas.microsoft.com/office/drawing/2014/main" id="{8E469C06-EB07-D885-0CE1-CED0E5A7A215}"/>
              </a:ext>
            </a:extLst>
          </p:cNvPr>
          <p:cNvCxnSpPr/>
          <p:nvPr/>
        </p:nvCxnSpPr>
        <p:spPr>
          <a:xfrm>
            <a:off x="4333875" y="2472657"/>
            <a:ext cx="800100" cy="0"/>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4A46E3-A164-38BD-E255-B72610C48595}"/>
              </a:ext>
            </a:extLst>
          </p:cNvPr>
          <p:cNvSpPr/>
          <p:nvPr/>
        </p:nvSpPr>
        <p:spPr>
          <a:xfrm>
            <a:off x="5133975" y="1912604"/>
            <a:ext cx="1419225" cy="118302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3" name="TextBox 12">
            <a:extLst>
              <a:ext uri="{FF2B5EF4-FFF2-40B4-BE49-F238E27FC236}">
                <a16:creationId xmlns:a16="http://schemas.microsoft.com/office/drawing/2014/main" id="{87EFF832-2D8A-53FB-A3B1-77BE58BBDED5}"/>
              </a:ext>
            </a:extLst>
          </p:cNvPr>
          <p:cNvSpPr txBox="1"/>
          <p:nvPr/>
        </p:nvSpPr>
        <p:spPr>
          <a:xfrm>
            <a:off x="5306547" y="2336466"/>
            <a:ext cx="1061381"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Transform</a:t>
            </a:r>
          </a:p>
        </p:txBody>
      </p:sp>
      <p:sp>
        <p:nvSpPr>
          <p:cNvPr id="14" name="Flowchart: Magnetic Disk 13">
            <a:extLst>
              <a:ext uri="{FF2B5EF4-FFF2-40B4-BE49-F238E27FC236}">
                <a16:creationId xmlns:a16="http://schemas.microsoft.com/office/drawing/2014/main" id="{B20A9DA7-A6C4-190B-09D9-58A857C8E724}"/>
              </a:ext>
            </a:extLst>
          </p:cNvPr>
          <p:cNvSpPr/>
          <p:nvPr/>
        </p:nvSpPr>
        <p:spPr>
          <a:xfrm>
            <a:off x="7343775" y="1903079"/>
            <a:ext cx="1314450" cy="1095374"/>
          </a:xfrm>
          <a:prstGeom prst="flowChartMagneticDisk">
            <a:avLst/>
          </a:prstGeom>
          <a:no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5" name="TextBox 14">
            <a:extLst>
              <a:ext uri="{FF2B5EF4-FFF2-40B4-BE49-F238E27FC236}">
                <a16:creationId xmlns:a16="http://schemas.microsoft.com/office/drawing/2014/main" id="{9AE0AC52-BBE8-DC92-0C98-746D52C133EC}"/>
              </a:ext>
            </a:extLst>
          </p:cNvPr>
          <p:cNvSpPr txBox="1"/>
          <p:nvPr/>
        </p:nvSpPr>
        <p:spPr>
          <a:xfrm>
            <a:off x="7470399" y="2326941"/>
            <a:ext cx="1187826" cy="584775"/>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Data Frame</a:t>
            </a:r>
          </a:p>
          <a:p>
            <a:pPr>
              <a:lnSpc>
                <a:spcPct val="85000"/>
              </a:lnSpc>
              <a:spcAft>
                <a:spcPts val="600"/>
              </a:spcAft>
              <a:buClr>
                <a:schemeClr val="accent2"/>
              </a:buClr>
              <a:buSzPct val="70000"/>
            </a:pPr>
            <a:r>
              <a:rPr lang="en-IN" dirty="0">
                <a:solidFill>
                  <a:schemeClr val="bg1"/>
                </a:solidFill>
              </a:rPr>
              <a:t>        2</a:t>
            </a:r>
          </a:p>
        </p:txBody>
      </p:sp>
      <p:cxnSp>
        <p:nvCxnSpPr>
          <p:cNvPr id="16" name="Straight Arrow Connector 15">
            <a:extLst>
              <a:ext uri="{FF2B5EF4-FFF2-40B4-BE49-F238E27FC236}">
                <a16:creationId xmlns:a16="http://schemas.microsoft.com/office/drawing/2014/main" id="{F7AA3AF9-EC7B-274B-8378-9430BF818C64}"/>
              </a:ext>
            </a:extLst>
          </p:cNvPr>
          <p:cNvCxnSpPr/>
          <p:nvPr/>
        </p:nvCxnSpPr>
        <p:spPr>
          <a:xfrm>
            <a:off x="6553200" y="2504114"/>
            <a:ext cx="800100" cy="0"/>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62944B0-2F3A-EC00-3D75-60AF67A0A672}"/>
              </a:ext>
            </a:extLst>
          </p:cNvPr>
          <p:cNvSpPr/>
          <p:nvPr/>
        </p:nvSpPr>
        <p:spPr>
          <a:xfrm>
            <a:off x="9410700" y="1903079"/>
            <a:ext cx="1419225" cy="118302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8" name="TextBox 17">
            <a:extLst>
              <a:ext uri="{FF2B5EF4-FFF2-40B4-BE49-F238E27FC236}">
                <a16:creationId xmlns:a16="http://schemas.microsoft.com/office/drawing/2014/main" id="{835BF527-E85E-301C-8631-083A7ADCC9DC}"/>
              </a:ext>
            </a:extLst>
          </p:cNvPr>
          <p:cNvSpPr txBox="1"/>
          <p:nvPr/>
        </p:nvSpPr>
        <p:spPr>
          <a:xfrm>
            <a:off x="9603909" y="2326941"/>
            <a:ext cx="1061381"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Transform</a:t>
            </a:r>
          </a:p>
        </p:txBody>
      </p:sp>
      <p:cxnSp>
        <p:nvCxnSpPr>
          <p:cNvPr id="19" name="Straight Arrow Connector 18">
            <a:extLst>
              <a:ext uri="{FF2B5EF4-FFF2-40B4-BE49-F238E27FC236}">
                <a16:creationId xmlns:a16="http://schemas.microsoft.com/office/drawing/2014/main" id="{4ABE8DA1-1648-F46C-F437-970B101658E4}"/>
              </a:ext>
            </a:extLst>
          </p:cNvPr>
          <p:cNvCxnSpPr/>
          <p:nvPr/>
        </p:nvCxnSpPr>
        <p:spPr>
          <a:xfrm>
            <a:off x="8639175" y="2482182"/>
            <a:ext cx="800100" cy="0"/>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9AE3DA-AFCE-768C-E39C-E9ABA0755503}"/>
              </a:ext>
            </a:extLst>
          </p:cNvPr>
          <p:cNvCxnSpPr>
            <a:cxnSpLocks/>
          </p:cNvCxnSpPr>
          <p:nvPr/>
        </p:nvCxnSpPr>
        <p:spPr>
          <a:xfrm>
            <a:off x="10120312" y="3095624"/>
            <a:ext cx="0" cy="546768"/>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Magnetic Disk 21">
            <a:extLst>
              <a:ext uri="{FF2B5EF4-FFF2-40B4-BE49-F238E27FC236}">
                <a16:creationId xmlns:a16="http://schemas.microsoft.com/office/drawing/2014/main" id="{6AB4E7A6-881C-12AE-13EC-93109AEDA93A}"/>
              </a:ext>
            </a:extLst>
          </p:cNvPr>
          <p:cNvSpPr/>
          <p:nvPr/>
        </p:nvSpPr>
        <p:spPr>
          <a:xfrm>
            <a:off x="9420225" y="3684254"/>
            <a:ext cx="1314450" cy="1095374"/>
          </a:xfrm>
          <a:prstGeom prst="flowChartMagneticDisk">
            <a:avLst/>
          </a:prstGeom>
          <a:no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3" name="TextBox 22">
            <a:extLst>
              <a:ext uri="{FF2B5EF4-FFF2-40B4-BE49-F238E27FC236}">
                <a16:creationId xmlns:a16="http://schemas.microsoft.com/office/drawing/2014/main" id="{EEA5C284-76A3-2359-1696-3C0A143B9B8D}"/>
              </a:ext>
            </a:extLst>
          </p:cNvPr>
          <p:cNvSpPr txBox="1"/>
          <p:nvPr/>
        </p:nvSpPr>
        <p:spPr>
          <a:xfrm>
            <a:off x="9546849" y="4135994"/>
            <a:ext cx="1187826" cy="584775"/>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Data Frame</a:t>
            </a:r>
          </a:p>
          <a:p>
            <a:pPr>
              <a:lnSpc>
                <a:spcPct val="85000"/>
              </a:lnSpc>
              <a:spcAft>
                <a:spcPts val="600"/>
              </a:spcAft>
              <a:buClr>
                <a:schemeClr val="accent2"/>
              </a:buClr>
              <a:buSzPct val="70000"/>
            </a:pPr>
            <a:r>
              <a:rPr lang="en-IN" dirty="0">
                <a:solidFill>
                  <a:schemeClr val="bg1"/>
                </a:solidFill>
              </a:rPr>
              <a:t>        3</a:t>
            </a:r>
          </a:p>
        </p:txBody>
      </p:sp>
      <p:cxnSp>
        <p:nvCxnSpPr>
          <p:cNvPr id="24" name="Straight Arrow Connector 23">
            <a:extLst>
              <a:ext uri="{FF2B5EF4-FFF2-40B4-BE49-F238E27FC236}">
                <a16:creationId xmlns:a16="http://schemas.microsoft.com/office/drawing/2014/main" id="{73851DF6-383D-ECA0-C81D-D2CAF2B00B92}"/>
              </a:ext>
            </a:extLst>
          </p:cNvPr>
          <p:cNvCxnSpPr>
            <a:cxnSpLocks/>
          </p:cNvCxnSpPr>
          <p:nvPr/>
        </p:nvCxnSpPr>
        <p:spPr>
          <a:xfrm flipH="1">
            <a:off x="8717756" y="4318620"/>
            <a:ext cx="642938" cy="0"/>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Diagonal Corners Rounded 25">
            <a:extLst>
              <a:ext uri="{FF2B5EF4-FFF2-40B4-BE49-F238E27FC236}">
                <a16:creationId xmlns:a16="http://schemas.microsoft.com/office/drawing/2014/main" id="{7F7D3458-41FD-AB7D-3801-8479BBE7018E}"/>
              </a:ext>
            </a:extLst>
          </p:cNvPr>
          <p:cNvSpPr/>
          <p:nvPr/>
        </p:nvSpPr>
        <p:spPr>
          <a:xfrm>
            <a:off x="7096125" y="3905250"/>
            <a:ext cx="1562100" cy="952499"/>
          </a:xfrm>
          <a:prstGeom prst="round2Diag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7" name="TextBox 26">
            <a:extLst>
              <a:ext uri="{FF2B5EF4-FFF2-40B4-BE49-F238E27FC236}">
                <a16:creationId xmlns:a16="http://schemas.microsoft.com/office/drawing/2014/main" id="{3B3FDCF1-A2F7-DA5E-D7D7-026057C2ABC3}"/>
              </a:ext>
            </a:extLst>
          </p:cNvPr>
          <p:cNvSpPr txBox="1"/>
          <p:nvPr/>
        </p:nvSpPr>
        <p:spPr>
          <a:xfrm>
            <a:off x="7522717" y="4263397"/>
            <a:ext cx="676467"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Action</a:t>
            </a:r>
          </a:p>
        </p:txBody>
      </p:sp>
      <p:cxnSp>
        <p:nvCxnSpPr>
          <p:cNvPr id="28" name="Straight Arrow Connector 27">
            <a:extLst>
              <a:ext uri="{FF2B5EF4-FFF2-40B4-BE49-F238E27FC236}">
                <a16:creationId xmlns:a16="http://schemas.microsoft.com/office/drawing/2014/main" id="{E4F8E67C-ACC4-BA5F-E531-B9C714E37F9E}"/>
              </a:ext>
            </a:extLst>
          </p:cNvPr>
          <p:cNvCxnSpPr>
            <a:cxnSpLocks/>
          </p:cNvCxnSpPr>
          <p:nvPr/>
        </p:nvCxnSpPr>
        <p:spPr>
          <a:xfrm flipH="1">
            <a:off x="6367928" y="4322415"/>
            <a:ext cx="642938" cy="0"/>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949605D-1723-B2AC-6A1F-B1EECDBEB161}"/>
              </a:ext>
            </a:extLst>
          </p:cNvPr>
          <p:cNvSpPr/>
          <p:nvPr/>
        </p:nvSpPr>
        <p:spPr>
          <a:xfrm>
            <a:off x="4592067" y="3542380"/>
            <a:ext cx="1733232" cy="1685925"/>
          </a:xfrm>
          <a:prstGeom prst="ellipse">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rgbClr val="FFC000"/>
              </a:solidFill>
            </a:endParaRPr>
          </a:p>
        </p:txBody>
      </p:sp>
      <p:sp>
        <p:nvSpPr>
          <p:cNvPr id="30" name="TextBox 29">
            <a:extLst>
              <a:ext uri="{FF2B5EF4-FFF2-40B4-BE49-F238E27FC236}">
                <a16:creationId xmlns:a16="http://schemas.microsoft.com/office/drawing/2014/main" id="{233688A2-2403-EACE-AF06-A74CF1E04488}"/>
              </a:ext>
            </a:extLst>
          </p:cNvPr>
          <p:cNvSpPr txBox="1"/>
          <p:nvPr/>
        </p:nvSpPr>
        <p:spPr>
          <a:xfrm>
            <a:off x="4886491" y="4009859"/>
            <a:ext cx="1123784" cy="74328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dirty="0">
                <a:solidFill>
                  <a:schemeClr val="bg1"/>
                </a:solidFill>
              </a:rPr>
              <a:t>S3   Bucket Output</a:t>
            </a:r>
          </a:p>
        </p:txBody>
      </p:sp>
      <p:sp>
        <p:nvSpPr>
          <p:cNvPr id="31" name="TextBox 30">
            <a:extLst>
              <a:ext uri="{FF2B5EF4-FFF2-40B4-BE49-F238E27FC236}">
                <a16:creationId xmlns:a16="http://schemas.microsoft.com/office/drawing/2014/main" id="{2A84F792-EF99-C0F7-1C18-4FF6618CC7B8}"/>
              </a:ext>
            </a:extLst>
          </p:cNvPr>
          <p:cNvSpPr txBox="1"/>
          <p:nvPr/>
        </p:nvSpPr>
        <p:spPr>
          <a:xfrm>
            <a:off x="1955060" y="3225046"/>
            <a:ext cx="1546834" cy="22006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400" dirty="0">
                <a:solidFill>
                  <a:schemeClr val="bg1"/>
                </a:solidFill>
              </a:rPr>
              <a:t>Read External Data</a:t>
            </a:r>
          </a:p>
        </p:txBody>
      </p:sp>
      <p:sp>
        <p:nvSpPr>
          <p:cNvPr id="32" name="TextBox 31">
            <a:extLst>
              <a:ext uri="{FF2B5EF4-FFF2-40B4-BE49-F238E27FC236}">
                <a16:creationId xmlns:a16="http://schemas.microsoft.com/office/drawing/2014/main" id="{F8A214AA-5C11-F085-79D2-BFE0BB40FED5}"/>
              </a:ext>
            </a:extLst>
          </p:cNvPr>
          <p:cNvSpPr txBox="1"/>
          <p:nvPr/>
        </p:nvSpPr>
        <p:spPr>
          <a:xfrm>
            <a:off x="4007517" y="1597202"/>
            <a:ext cx="1116268" cy="22006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400" dirty="0">
                <a:solidFill>
                  <a:schemeClr val="bg1"/>
                </a:solidFill>
              </a:rPr>
              <a:t>Filter Records</a:t>
            </a:r>
          </a:p>
        </p:txBody>
      </p:sp>
      <p:sp>
        <p:nvSpPr>
          <p:cNvPr id="33" name="TextBox 32">
            <a:extLst>
              <a:ext uri="{FF2B5EF4-FFF2-40B4-BE49-F238E27FC236}">
                <a16:creationId xmlns:a16="http://schemas.microsoft.com/office/drawing/2014/main" id="{850445C3-D2B4-3979-0D91-0B07826B56FD}"/>
              </a:ext>
            </a:extLst>
          </p:cNvPr>
          <p:cNvSpPr txBox="1"/>
          <p:nvPr/>
        </p:nvSpPr>
        <p:spPr>
          <a:xfrm>
            <a:off x="8478116" y="1571940"/>
            <a:ext cx="1168461" cy="22006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400" dirty="0">
                <a:solidFill>
                  <a:schemeClr val="bg1"/>
                </a:solidFill>
              </a:rPr>
              <a:t>Concatenation</a:t>
            </a:r>
          </a:p>
        </p:txBody>
      </p:sp>
      <p:sp>
        <p:nvSpPr>
          <p:cNvPr id="34" name="TextBox 33">
            <a:extLst>
              <a:ext uri="{FF2B5EF4-FFF2-40B4-BE49-F238E27FC236}">
                <a16:creationId xmlns:a16="http://schemas.microsoft.com/office/drawing/2014/main" id="{478B01CF-A7B8-F39A-99F7-E2A9F8CCAB2D}"/>
              </a:ext>
            </a:extLst>
          </p:cNvPr>
          <p:cNvSpPr txBox="1"/>
          <p:nvPr/>
        </p:nvSpPr>
        <p:spPr>
          <a:xfrm>
            <a:off x="7712964" y="3604717"/>
            <a:ext cx="1372748" cy="22006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400" dirty="0">
                <a:solidFill>
                  <a:schemeClr val="bg1"/>
                </a:solidFill>
              </a:rPr>
              <a:t>Write Data frame</a:t>
            </a:r>
          </a:p>
        </p:txBody>
      </p:sp>
      <p:sp>
        <p:nvSpPr>
          <p:cNvPr id="35" name="TextBox 34">
            <a:extLst>
              <a:ext uri="{FF2B5EF4-FFF2-40B4-BE49-F238E27FC236}">
                <a16:creationId xmlns:a16="http://schemas.microsoft.com/office/drawing/2014/main" id="{25F0B54E-AAD2-B990-D0B4-E4F1F21233EE}"/>
              </a:ext>
            </a:extLst>
          </p:cNvPr>
          <p:cNvSpPr txBox="1"/>
          <p:nvPr/>
        </p:nvSpPr>
        <p:spPr>
          <a:xfrm>
            <a:off x="6605798" y="3142685"/>
            <a:ext cx="980653" cy="22006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400" dirty="0">
                <a:solidFill>
                  <a:schemeClr val="bg1"/>
                </a:solidFill>
              </a:rPr>
              <a:t>DAG Update</a:t>
            </a:r>
          </a:p>
        </p:txBody>
      </p:sp>
      <p:sp>
        <p:nvSpPr>
          <p:cNvPr id="36" name="TextBox 35">
            <a:extLst>
              <a:ext uri="{FF2B5EF4-FFF2-40B4-BE49-F238E27FC236}">
                <a16:creationId xmlns:a16="http://schemas.microsoft.com/office/drawing/2014/main" id="{41E04609-7325-EF68-3606-0B6CCCFD5FA5}"/>
              </a:ext>
            </a:extLst>
          </p:cNvPr>
          <p:cNvSpPr txBox="1"/>
          <p:nvPr/>
        </p:nvSpPr>
        <p:spPr>
          <a:xfrm>
            <a:off x="6160345" y="4978688"/>
            <a:ext cx="1192955" cy="22006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400" dirty="0">
                <a:solidFill>
                  <a:schemeClr val="bg1"/>
                </a:solidFill>
              </a:rPr>
              <a:t>DAG Execution</a:t>
            </a:r>
          </a:p>
        </p:txBody>
      </p:sp>
    </p:spTree>
    <p:extLst>
      <p:ext uri="{BB962C8B-B14F-4D97-AF65-F5344CB8AC3E}">
        <p14:creationId xmlns:p14="http://schemas.microsoft.com/office/powerpoint/2010/main" val="3555668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Types Of Transformation</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p:txBody>
          <a:bodyPr/>
          <a:lstStyle/>
          <a:p>
            <a:r>
              <a:rPr lang="en-IN" dirty="0"/>
              <a:t>Narrow Transformation</a:t>
            </a:r>
          </a:p>
          <a:p>
            <a:endParaRPr lang="en-IN" dirty="0"/>
          </a:p>
          <a:p>
            <a:endParaRPr lang="en-IN" dirty="0"/>
          </a:p>
          <a:p>
            <a:endParaRPr lang="en-IN" dirty="0"/>
          </a:p>
          <a:p>
            <a:endParaRPr lang="en-IN" dirty="0"/>
          </a:p>
          <a:p>
            <a:endParaRPr lang="en-IN" dirty="0"/>
          </a:p>
          <a:p>
            <a:endParaRPr lang="en-IN" dirty="0"/>
          </a:p>
          <a:p>
            <a:r>
              <a:rPr lang="en-IN" dirty="0"/>
              <a:t>Wide Transformation</a:t>
            </a:r>
          </a:p>
          <a:p>
            <a:pPr marL="0" indent="0">
              <a:buNone/>
            </a:pPr>
            <a:endParaRPr lang="en-IN" dirty="0"/>
          </a:p>
        </p:txBody>
      </p:sp>
      <p:pic>
        <p:nvPicPr>
          <p:cNvPr id="5" name="Picture 4">
            <a:extLst>
              <a:ext uri="{FF2B5EF4-FFF2-40B4-BE49-F238E27FC236}">
                <a16:creationId xmlns:a16="http://schemas.microsoft.com/office/drawing/2014/main" id="{EA24D6C2-9042-A3A9-82BD-7CE7AF6F7196}"/>
              </a:ext>
            </a:extLst>
          </p:cNvPr>
          <p:cNvPicPr>
            <a:picLocks noChangeAspect="1"/>
          </p:cNvPicPr>
          <p:nvPr/>
        </p:nvPicPr>
        <p:blipFill>
          <a:blip r:embed="rId2"/>
          <a:stretch>
            <a:fillRect/>
          </a:stretch>
        </p:blipFill>
        <p:spPr>
          <a:xfrm>
            <a:off x="3048845" y="1507120"/>
            <a:ext cx="3471760" cy="2008875"/>
          </a:xfrm>
          <a:prstGeom prst="rect">
            <a:avLst/>
          </a:prstGeom>
        </p:spPr>
      </p:pic>
      <p:pic>
        <p:nvPicPr>
          <p:cNvPr id="7" name="Picture 6">
            <a:extLst>
              <a:ext uri="{FF2B5EF4-FFF2-40B4-BE49-F238E27FC236}">
                <a16:creationId xmlns:a16="http://schemas.microsoft.com/office/drawing/2014/main" id="{D44D4A5A-C3F5-3793-F3CC-027D81DE0E2B}"/>
              </a:ext>
            </a:extLst>
          </p:cNvPr>
          <p:cNvPicPr>
            <a:picLocks noChangeAspect="1"/>
          </p:cNvPicPr>
          <p:nvPr/>
        </p:nvPicPr>
        <p:blipFill>
          <a:blip r:embed="rId3"/>
          <a:stretch>
            <a:fillRect/>
          </a:stretch>
        </p:blipFill>
        <p:spPr>
          <a:xfrm>
            <a:off x="2809875" y="4006592"/>
            <a:ext cx="4425950" cy="2256678"/>
          </a:xfrm>
          <a:prstGeom prst="rect">
            <a:avLst/>
          </a:prstGeom>
        </p:spPr>
      </p:pic>
    </p:spTree>
    <p:extLst>
      <p:ext uri="{BB962C8B-B14F-4D97-AF65-F5344CB8AC3E}">
        <p14:creationId xmlns:p14="http://schemas.microsoft.com/office/powerpoint/2010/main" val="315534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On Heap vs Off Heap Memory</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a:xfrm>
            <a:off x="609918" y="1170940"/>
            <a:ext cx="10980738" cy="4756150"/>
          </a:xfrm>
        </p:spPr>
        <p:txBody>
          <a:bodyPr/>
          <a:lstStyle/>
          <a:p>
            <a:r>
              <a:rPr lang="en-IN" dirty="0"/>
              <a:t>On Heap Memory: Memory which is managed by the JVM is called On heap memory</a:t>
            </a:r>
          </a:p>
          <a:p>
            <a:pPr marL="0" indent="0">
              <a:buNone/>
            </a:pPr>
            <a:r>
              <a:rPr lang="en-IN" dirty="0"/>
              <a:t>On Heap memory = Reserved Memory + Unified memory + User Memory</a:t>
            </a:r>
          </a:p>
          <a:p>
            <a:pPr marL="0" indent="0">
              <a:buNone/>
            </a:pPr>
            <a:r>
              <a:rPr lang="en-IN" dirty="0"/>
              <a:t>Where,</a:t>
            </a:r>
          </a:p>
          <a:p>
            <a:pPr marL="0" indent="0">
              <a:buNone/>
            </a:pPr>
            <a:r>
              <a:rPr lang="en-IN" dirty="0"/>
              <a:t>	Unified Memory = Execution Memory(50%) + Storage Memory(50%)</a:t>
            </a:r>
          </a:p>
          <a:p>
            <a:pPr marL="0" indent="0">
              <a:buNone/>
            </a:pPr>
            <a:r>
              <a:rPr lang="en-IN" dirty="0"/>
              <a:t>	Reserved Memory = Reserved for spark’s internal purposes</a:t>
            </a:r>
            <a:br>
              <a:rPr lang="en-IN" dirty="0"/>
            </a:br>
            <a:r>
              <a:rPr lang="en-IN" dirty="0"/>
              <a:t> 	User Memory = Stores data structures during  aggregations/shuffling</a:t>
            </a:r>
          </a:p>
          <a:p>
            <a:r>
              <a:rPr lang="en-IN" dirty="0"/>
              <a:t>Off Heap Memory: Memory which is managed by the OS not by the JVM</a:t>
            </a:r>
          </a:p>
        </p:txBody>
      </p:sp>
      <p:pic>
        <p:nvPicPr>
          <p:cNvPr id="5" name="Picture 4">
            <a:extLst>
              <a:ext uri="{FF2B5EF4-FFF2-40B4-BE49-F238E27FC236}">
                <a16:creationId xmlns:a16="http://schemas.microsoft.com/office/drawing/2014/main" id="{9528D3C8-404F-49DF-45CD-64C60E4BAC13}"/>
              </a:ext>
            </a:extLst>
          </p:cNvPr>
          <p:cNvPicPr>
            <a:picLocks noChangeAspect="1"/>
          </p:cNvPicPr>
          <p:nvPr/>
        </p:nvPicPr>
        <p:blipFill>
          <a:blip r:embed="rId2"/>
          <a:stretch>
            <a:fillRect/>
          </a:stretch>
        </p:blipFill>
        <p:spPr>
          <a:xfrm>
            <a:off x="4048125" y="3641635"/>
            <a:ext cx="2122854" cy="2603500"/>
          </a:xfrm>
          <a:prstGeom prst="rect">
            <a:avLst/>
          </a:prstGeom>
        </p:spPr>
      </p:pic>
    </p:spTree>
    <p:extLst>
      <p:ext uri="{BB962C8B-B14F-4D97-AF65-F5344CB8AC3E}">
        <p14:creationId xmlns:p14="http://schemas.microsoft.com/office/powerpoint/2010/main" val="1787809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On Heap vs Off Heap</a:t>
            </a:r>
          </a:p>
        </p:txBody>
      </p:sp>
      <p:graphicFrame>
        <p:nvGraphicFramePr>
          <p:cNvPr id="4" name="Table 4">
            <a:extLst>
              <a:ext uri="{FF2B5EF4-FFF2-40B4-BE49-F238E27FC236}">
                <a16:creationId xmlns:a16="http://schemas.microsoft.com/office/drawing/2014/main" id="{1620210B-A559-3827-1B7D-C7C93A9BAF6D}"/>
              </a:ext>
            </a:extLst>
          </p:cNvPr>
          <p:cNvGraphicFramePr>
            <a:graphicFrameLocks noGrp="1"/>
          </p:cNvGraphicFramePr>
          <p:nvPr>
            <p:extLst>
              <p:ext uri="{D42A27DB-BD31-4B8C-83A1-F6EECF244321}">
                <p14:modId xmlns:p14="http://schemas.microsoft.com/office/powerpoint/2010/main" val="1900693002"/>
              </p:ext>
            </p:extLst>
          </p:nvPr>
        </p:nvGraphicFramePr>
        <p:xfrm>
          <a:off x="1676400" y="1133476"/>
          <a:ext cx="8743950" cy="5090160"/>
        </p:xfrm>
        <a:graphic>
          <a:graphicData uri="http://schemas.openxmlformats.org/drawingml/2006/table">
            <a:tbl>
              <a:tblPr firstRow="1" bandRow="1">
                <a:tableStyleId>{073A0DAA-6AF3-43AB-8588-CEC1D06C72B9}</a:tableStyleId>
              </a:tblPr>
              <a:tblGrid>
                <a:gridCol w="4371975">
                  <a:extLst>
                    <a:ext uri="{9D8B030D-6E8A-4147-A177-3AD203B41FA5}">
                      <a16:colId xmlns:a16="http://schemas.microsoft.com/office/drawing/2014/main" val="1168288440"/>
                    </a:ext>
                  </a:extLst>
                </a:gridCol>
                <a:gridCol w="4371975">
                  <a:extLst>
                    <a:ext uri="{9D8B030D-6E8A-4147-A177-3AD203B41FA5}">
                      <a16:colId xmlns:a16="http://schemas.microsoft.com/office/drawing/2014/main" val="3674650744"/>
                    </a:ext>
                  </a:extLst>
                </a:gridCol>
              </a:tblGrid>
              <a:tr h="4248150">
                <a:tc>
                  <a:txBody>
                    <a:bodyPr/>
                    <a:lstStyle/>
                    <a:p>
                      <a:r>
                        <a:rPr lang="en-IN" sz="2000" b="1" dirty="0">
                          <a:solidFill>
                            <a:schemeClr val="bg1"/>
                          </a:solidFill>
                        </a:rPr>
                        <a:t>On Heap Memory</a:t>
                      </a:r>
                    </a:p>
                    <a:p>
                      <a:endParaRPr lang="en-IN" sz="2000" b="0" dirty="0"/>
                    </a:p>
                    <a:p>
                      <a:pPr marL="285750" indent="-285750">
                        <a:buFont typeface="Arial" panose="020B0604020202020204" pitchFamily="34" charset="0"/>
                        <a:buChar char="•"/>
                      </a:pPr>
                      <a:r>
                        <a:rPr lang="en-IN" sz="1600" b="0" dirty="0">
                          <a:solidFill>
                            <a:srgbClr val="FFC000"/>
                          </a:solidFill>
                        </a:rPr>
                        <a:t>Better Performance than off-heap because object allocation and deallocation happens automatically</a:t>
                      </a:r>
                    </a:p>
                    <a:p>
                      <a:pPr marL="0" indent="0">
                        <a:buFont typeface="Arial" panose="020B0604020202020204" pitchFamily="34" charset="0"/>
                        <a:buNone/>
                      </a:pPr>
                      <a:endParaRPr lang="en-IN" sz="1600" b="0" dirty="0">
                        <a:solidFill>
                          <a:srgbClr val="FFC000"/>
                        </a:solidFill>
                      </a:endParaRPr>
                    </a:p>
                    <a:p>
                      <a:pPr marL="285750" indent="-285750">
                        <a:buFont typeface="Arial" panose="020B0604020202020204" pitchFamily="34" charset="0"/>
                        <a:buChar char="•"/>
                      </a:pPr>
                      <a:r>
                        <a:rPr lang="en-IN" sz="1600" b="0" dirty="0">
                          <a:solidFill>
                            <a:srgbClr val="FFC000"/>
                          </a:solidFill>
                        </a:rPr>
                        <a:t>Managed and controlled by garbage collector within JVM process so adding overhead of GC scans</a:t>
                      </a:r>
                    </a:p>
                    <a:p>
                      <a:pPr marL="0" indent="0">
                        <a:buFont typeface="Arial" panose="020B0604020202020204" pitchFamily="34" charset="0"/>
                        <a:buNone/>
                      </a:pPr>
                      <a:endParaRPr lang="en-IN" sz="1600" b="0" dirty="0">
                        <a:solidFill>
                          <a:srgbClr val="FFC000"/>
                        </a:solidFill>
                      </a:endParaRPr>
                    </a:p>
                    <a:p>
                      <a:pPr marL="285750" indent="-285750">
                        <a:buFont typeface="Arial" panose="020B0604020202020204" pitchFamily="34" charset="0"/>
                        <a:buChar char="•"/>
                      </a:pPr>
                      <a:r>
                        <a:rPr lang="en-IN" sz="1600" b="0" dirty="0">
                          <a:solidFill>
                            <a:srgbClr val="FFC000"/>
                          </a:solidFill>
                        </a:rPr>
                        <a:t>Data stored in the format of java bytes (deserialized ) which java can process efficiently</a:t>
                      </a:r>
                    </a:p>
                    <a:p>
                      <a:pPr marL="0" indent="0">
                        <a:buFont typeface="Arial" panose="020B0604020202020204" pitchFamily="34" charset="0"/>
                        <a:buNone/>
                      </a:pPr>
                      <a:endParaRPr lang="en-IN" sz="1600" b="0" dirty="0">
                        <a:solidFill>
                          <a:srgbClr val="FFC000"/>
                        </a:solidFill>
                      </a:endParaRPr>
                    </a:p>
                    <a:p>
                      <a:pPr marL="0" indent="0">
                        <a:buFont typeface="Arial" panose="020B0604020202020204" pitchFamily="34" charset="0"/>
                        <a:buNone/>
                      </a:pPr>
                      <a:endParaRPr lang="en-IN" sz="1600" b="0" dirty="0">
                        <a:solidFill>
                          <a:srgbClr val="FFC000"/>
                        </a:solidFill>
                      </a:endParaRPr>
                    </a:p>
                    <a:p>
                      <a:pPr marL="0" indent="0">
                        <a:buFont typeface="Arial" panose="020B0604020202020204" pitchFamily="34" charset="0"/>
                        <a:buNone/>
                      </a:pPr>
                      <a:endParaRPr lang="en-IN" sz="1600" b="0" dirty="0">
                        <a:solidFill>
                          <a:srgbClr val="FFC000"/>
                        </a:solidFill>
                      </a:endParaRPr>
                    </a:p>
                    <a:p>
                      <a:pPr marL="285750" indent="-285750">
                        <a:buFont typeface="Arial" panose="020B0604020202020204" pitchFamily="34" charset="0"/>
                        <a:buChar char="•"/>
                      </a:pPr>
                      <a:r>
                        <a:rPr lang="en-IN" sz="1600" b="0" dirty="0">
                          <a:solidFill>
                            <a:srgbClr val="FFC000"/>
                          </a:solidFill>
                        </a:rPr>
                        <a:t>While processing smaller sets of data that can fit into heap memory , this option is suitable </a:t>
                      </a:r>
                    </a:p>
                    <a:p>
                      <a:endParaRPr lang="en-IN" sz="1400" b="0" dirty="0"/>
                    </a:p>
                  </a:txBody>
                  <a:tcPr/>
                </a:tc>
                <a:tc>
                  <a:txBody>
                    <a:bodyPr/>
                    <a:lstStyle/>
                    <a:p>
                      <a:r>
                        <a:rPr lang="en-IN" sz="2000" b="1" dirty="0"/>
                        <a:t>Off Heap Memory</a:t>
                      </a:r>
                    </a:p>
                    <a:p>
                      <a:endParaRPr lang="en-IN" sz="2000" b="0" dirty="0"/>
                    </a:p>
                    <a:p>
                      <a:pPr marL="285750" indent="-285750">
                        <a:buFont typeface="Arial" panose="020B0604020202020204" pitchFamily="34" charset="0"/>
                        <a:buChar char="•"/>
                      </a:pPr>
                      <a:r>
                        <a:rPr lang="en-IN" sz="1600" b="0" dirty="0">
                          <a:solidFill>
                            <a:srgbClr val="FFC000"/>
                          </a:solidFill>
                        </a:rPr>
                        <a:t>Slower than On heap but still better than disc performance. Manual memory management</a:t>
                      </a:r>
                    </a:p>
                    <a:p>
                      <a:pPr marL="0" indent="0">
                        <a:buFont typeface="Arial" panose="020B0604020202020204" pitchFamily="34" charset="0"/>
                        <a:buNone/>
                      </a:pPr>
                      <a:endParaRPr lang="en-IN" sz="1600" b="0" dirty="0">
                        <a:solidFill>
                          <a:srgbClr val="FFC000"/>
                        </a:solidFill>
                      </a:endParaRPr>
                    </a:p>
                    <a:p>
                      <a:pPr marL="0" indent="0">
                        <a:buFont typeface="Arial" panose="020B0604020202020204" pitchFamily="34" charset="0"/>
                        <a:buNone/>
                      </a:pPr>
                      <a:endParaRPr lang="en-IN" sz="1600" b="0" dirty="0">
                        <a:solidFill>
                          <a:srgbClr val="FFC000"/>
                        </a:solidFill>
                      </a:endParaRPr>
                    </a:p>
                    <a:p>
                      <a:pPr marL="285750" indent="-285750">
                        <a:buFont typeface="Arial" panose="020B0604020202020204" pitchFamily="34" charset="0"/>
                        <a:buChar char="•"/>
                      </a:pPr>
                      <a:r>
                        <a:rPr lang="en-IN" sz="1600" b="0" dirty="0">
                          <a:solidFill>
                            <a:srgbClr val="FFC000"/>
                          </a:solidFill>
                        </a:rPr>
                        <a:t>Directly managed by OS so avoiding the overhead of GC</a:t>
                      </a:r>
                    </a:p>
                    <a:p>
                      <a:pPr marL="0" indent="0">
                        <a:buFont typeface="Arial" panose="020B0604020202020204" pitchFamily="34" charset="0"/>
                        <a:buNone/>
                      </a:pPr>
                      <a:endParaRPr lang="en-IN" sz="1600" b="0" dirty="0">
                        <a:solidFill>
                          <a:srgbClr val="FFC000"/>
                        </a:solidFill>
                      </a:endParaRPr>
                    </a:p>
                    <a:p>
                      <a:pPr marL="0" indent="0">
                        <a:buFont typeface="Arial" panose="020B0604020202020204" pitchFamily="34" charset="0"/>
                        <a:buNone/>
                      </a:pPr>
                      <a:endParaRPr lang="en-IN" sz="1600" b="0" dirty="0">
                        <a:solidFill>
                          <a:srgbClr val="FFC000"/>
                        </a:solidFill>
                      </a:endParaRPr>
                    </a:p>
                    <a:p>
                      <a:pPr marL="285750" indent="-285750">
                        <a:buFont typeface="Arial" panose="020B0604020202020204" pitchFamily="34" charset="0"/>
                        <a:buChar char="•"/>
                      </a:pPr>
                      <a:r>
                        <a:rPr lang="en-IN" sz="1600" b="0" dirty="0">
                          <a:solidFill>
                            <a:srgbClr val="FFC000"/>
                          </a:solidFill>
                        </a:rPr>
                        <a:t>Data  stored in the format of array of bytes(serialized). So adding overhead of serializing/deserializing when java program needs to process the data.</a:t>
                      </a:r>
                    </a:p>
                    <a:p>
                      <a:pPr marL="285750" indent="-285750">
                        <a:buFont typeface="Arial" panose="020B0604020202020204" pitchFamily="34" charset="0"/>
                        <a:buChar char="•"/>
                      </a:pPr>
                      <a:endParaRPr lang="en-IN" sz="1600" b="0" dirty="0">
                        <a:solidFill>
                          <a:srgbClr val="FFC000"/>
                        </a:solidFill>
                      </a:endParaRPr>
                    </a:p>
                    <a:p>
                      <a:pPr marL="285750" indent="-285750">
                        <a:buFont typeface="Arial" panose="020B0604020202020204" pitchFamily="34" charset="0"/>
                        <a:buChar char="•"/>
                      </a:pPr>
                      <a:r>
                        <a:rPr lang="en-IN" sz="1600" b="0" dirty="0">
                          <a:solidFill>
                            <a:srgbClr val="FFC000"/>
                          </a:solidFill>
                        </a:rPr>
                        <a:t>When need to store bigger dataset that cannot fit into heap memory , can make advantage of off-heap memory to store the data outside JVM process</a:t>
                      </a:r>
                    </a:p>
                  </a:txBody>
                  <a:tcPr/>
                </a:tc>
                <a:extLst>
                  <a:ext uri="{0D108BD9-81ED-4DB2-BD59-A6C34878D82A}">
                    <a16:rowId xmlns:a16="http://schemas.microsoft.com/office/drawing/2014/main" val="888962200"/>
                  </a:ext>
                </a:extLst>
              </a:tr>
            </a:tbl>
          </a:graphicData>
        </a:graphic>
      </p:graphicFrame>
    </p:spTree>
    <p:extLst>
      <p:ext uri="{BB962C8B-B14F-4D97-AF65-F5344CB8AC3E}">
        <p14:creationId xmlns:p14="http://schemas.microsoft.com/office/powerpoint/2010/main" val="3046009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What is Cluster?</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p:txBody>
          <a:bodyPr/>
          <a:lstStyle/>
          <a:p>
            <a:pPr>
              <a:lnSpc>
                <a:spcPct val="150000"/>
              </a:lnSpc>
            </a:pPr>
            <a:r>
              <a:rPr lang="en-IN" sz="1600" dirty="0"/>
              <a:t>Cluster is a computing infrastructure in data bricks environment</a:t>
            </a:r>
          </a:p>
          <a:p>
            <a:pPr>
              <a:lnSpc>
                <a:spcPct val="150000"/>
              </a:lnSpc>
            </a:pPr>
            <a:r>
              <a:rPr lang="en-IN" sz="1600" dirty="0"/>
              <a:t>It is a set of computation resources and configurations</a:t>
            </a:r>
          </a:p>
          <a:p>
            <a:pPr>
              <a:lnSpc>
                <a:spcPct val="150000"/>
              </a:lnSpc>
            </a:pPr>
            <a:r>
              <a:rPr lang="en-IN" sz="1600" dirty="0"/>
              <a:t>Cluster is the infrastructure which executes data engineering , data analytics and data science workloads that are developed in data bricks notebook</a:t>
            </a:r>
          </a:p>
          <a:p>
            <a:pPr>
              <a:lnSpc>
                <a:spcPct val="150000"/>
              </a:lnSpc>
            </a:pPr>
            <a:r>
              <a:rPr lang="en-IN" sz="1600" dirty="0">
                <a:solidFill>
                  <a:srgbClr val="FFC000"/>
                </a:solidFill>
              </a:rPr>
              <a:t>All purpose Cluster</a:t>
            </a:r>
            <a:r>
              <a:rPr lang="en-IN" sz="1600" dirty="0"/>
              <a:t>: These are used to execute and analyse data collaboratively using interactive notebooks . We can manually terminate and restart an all purpose cluster . Multiple users can share such clusters to do collaborative interactive analysis.</a:t>
            </a:r>
          </a:p>
          <a:p>
            <a:pPr>
              <a:lnSpc>
                <a:spcPct val="150000"/>
              </a:lnSpc>
            </a:pPr>
            <a:r>
              <a:rPr lang="en-IN" sz="1600" dirty="0">
                <a:solidFill>
                  <a:srgbClr val="FFC000"/>
                </a:solidFill>
              </a:rPr>
              <a:t>Job cluster</a:t>
            </a:r>
            <a:r>
              <a:rPr lang="en-IN" sz="1600" dirty="0"/>
              <a:t>: Job clusters are used to run fast and robust automated jobs . These are created automatically at the start of execution and terminates the cluster at the end of execution.</a:t>
            </a:r>
          </a:p>
          <a:p>
            <a:pPr>
              <a:lnSpc>
                <a:spcPct val="150000"/>
              </a:lnSpc>
            </a:pPr>
            <a:r>
              <a:rPr lang="en-IN" sz="1600" dirty="0">
                <a:solidFill>
                  <a:srgbClr val="FFC000"/>
                </a:solidFill>
              </a:rPr>
              <a:t>Pools</a:t>
            </a:r>
            <a:r>
              <a:rPr lang="en-IN" sz="1600" dirty="0"/>
              <a:t>: Databricks pools are created to reduce the boot time and auto scaling. Clusters are attached to pools and pool is configured with set of idle and ready to use instances . So when we attach a cluster from pool to notebook , there would always be instances ready to use. When job got executed cluster will return back to pool.</a:t>
            </a:r>
          </a:p>
        </p:txBody>
      </p:sp>
    </p:spTree>
    <p:extLst>
      <p:ext uri="{BB962C8B-B14F-4D97-AF65-F5344CB8AC3E}">
        <p14:creationId xmlns:p14="http://schemas.microsoft.com/office/powerpoint/2010/main" val="77710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09BE-8DC6-30E9-8E8C-94F017BC53E2}"/>
              </a:ext>
            </a:extLst>
          </p:cNvPr>
          <p:cNvSpPr txBox="1">
            <a:spLocks/>
          </p:cNvSpPr>
          <p:nvPr/>
        </p:nvSpPr>
        <p:spPr>
          <a:xfrm>
            <a:off x="2844980" y="2967807"/>
            <a:ext cx="6199629" cy="590401"/>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US" sz="6600" b="1" dirty="0"/>
              <a:t>Basics of Spark</a:t>
            </a:r>
          </a:p>
        </p:txBody>
      </p:sp>
      <p:pic>
        <p:nvPicPr>
          <p:cNvPr id="3" name="Picture 2">
            <a:extLst>
              <a:ext uri="{FF2B5EF4-FFF2-40B4-BE49-F238E27FC236}">
                <a16:creationId xmlns:a16="http://schemas.microsoft.com/office/drawing/2014/main" id="{5F62612F-A73C-41BE-FAB7-A3DB78E7C6B5}"/>
              </a:ext>
            </a:extLst>
          </p:cNvPr>
          <p:cNvPicPr>
            <a:picLocks noChangeAspect="1"/>
          </p:cNvPicPr>
          <p:nvPr/>
        </p:nvPicPr>
        <p:blipFill>
          <a:blip r:embed="rId2"/>
          <a:stretch>
            <a:fillRect/>
          </a:stretch>
        </p:blipFill>
        <p:spPr>
          <a:xfrm>
            <a:off x="5400041" y="4049576"/>
            <a:ext cx="1089506" cy="608467"/>
          </a:xfrm>
          <a:prstGeom prst="rect">
            <a:avLst/>
          </a:prstGeom>
        </p:spPr>
      </p:pic>
    </p:spTree>
    <p:extLst>
      <p:ext uri="{BB962C8B-B14F-4D97-AF65-F5344CB8AC3E}">
        <p14:creationId xmlns:p14="http://schemas.microsoft.com/office/powerpoint/2010/main" val="701680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Modes &amp; Runtime of Cluster</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p:txBody>
          <a:bodyPr/>
          <a:lstStyle/>
          <a:p>
            <a:pPr marL="0" indent="0">
              <a:buNone/>
            </a:pPr>
            <a:r>
              <a:rPr lang="en-IN" dirty="0"/>
              <a:t>Modes</a:t>
            </a:r>
          </a:p>
          <a:p>
            <a:r>
              <a:rPr lang="en-IN" dirty="0"/>
              <a:t>Standard: This mode is suitable for single user. If no team collaboration is needed , we can go for this mode.</a:t>
            </a:r>
          </a:p>
          <a:p>
            <a:r>
              <a:rPr lang="en-IN" dirty="0"/>
              <a:t>High Concurrency: This mode is suitable for collaboration. It provides fine grained sharing for maximum resource utilization and minimum query latencies.</a:t>
            </a:r>
          </a:p>
          <a:p>
            <a:r>
              <a:rPr lang="en-IN" dirty="0"/>
              <a:t>Single Node: This mode runs the job only in driver node and no worker nodes are provisioned.</a:t>
            </a:r>
          </a:p>
          <a:p>
            <a:pPr marL="0" indent="0">
              <a:buNone/>
            </a:pPr>
            <a:endParaRPr lang="en-IN" dirty="0"/>
          </a:p>
          <a:p>
            <a:pPr marL="0" indent="0">
              <a:buNone/>
            </a:pPr>
            <a:r>
              <a:rPr lang="en-IN" dirty="0"/>
              <a:t>Runtime</a:t>
            </a:r>
          </a:p>
          <a:p>
            <a:r>
              <a:rPr lang="en-IN" dirty="0"/>
              <a:t>Runtime is a set of core components that are needed for cluster to run. Based on runtime choice , it differs in usability, performance and security.</a:t>
            </a:r>
          </a:p>
          <a:p>
            <a:r>
              <a:rPr lang="en-IN" dirty="0"/>
              <a:t>Several options are provided by cluster and can be chosen based on the needs</a:t>
            </a:r>
          </a:p>
        </p:txBody>
      </p:sp>
    </p:spTree>
    <p:extLst>
      <p:ext uri="{BB962C8B-B14F-4D97-AF65-F5344CB8AC3E}">
        <p14:creationId xmlns:p14="http://schemas.microsoft.com/office/powerpoint/2010/main" val="4006829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09BE-8DC6-30E9-8E8C-94F017BC53E2}"/>
              </a:ext>
            </a:extLst>
          </p:cNvPr>
          <p:cNvSpPr txBox="1">
            <a:spLocks/>
          </p:cNvSpPr>
          <p:nvPr/>
        </p:nvSpPr>
        <p:spPr>
          <a:xfrm>
            <a:off x="2844980" y="2967807"/>
            <a:ext cx="7261045" cy="590401"/>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US" sz="6600" b="1" dirty="0"/>
              <a:t>Azure Databricks</a:t>
            </a:r>
          </a:p>
        </p:txBody>
      </p:sp>
      <p:pic>
        <p:nvPicPr>
          <p:cNvPr id="3" name="Picture 2">
            <a:extLst>
              <a:ext uri="{FF2B5EF4-FFF2-40B4-BE49-F238E27FC236}">
                <a16:creationId xmlns:a16="http://schemas.microsoft.com/office/drawing/2014/main" id="{01826A5E-C053-8929-568A-1F9DC5AE573E}"/>
              </a:ext>
            </a:extLst>
          </p:cNvPr>
          <p:cNvPicPr>
            <a:picLocks noChangeAspect="1"/>
          </p:cNvPicPr>
          <p:nvPr/>
        </p:nvPicPr>
        <p:blipFill rotWithShape="1">
          <a:blip r:embed="rId2"/>
          <a:srcRect/>
          <a:stretch/>
        </p:blipFill>
        <p:spPr>
          <a:xfrm>
            <a:off x="5105537" y="3887269"/>
            <a:ext cx="1514338" cy="848114"/>
          </a:xfrm>
          <a:prstGeom prst="rect">
            <a:avLst/>
          </a:prstGeom>
        </p:spPr>
      </p:pic>
    </p:spTree>
    <p:extLst>
      <p:ext uri="{BB962C8B-B14F-4D97-AF65-F5344CB8AC3E}">
        <p14:creationId xmlns:p14="http://schemas.microsoft.com/office/powerpoint/2010/main" val="4139402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Features of Spark</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p:txBody>
          <a:bodyPr/>
          <a:lstStyle/>
          <a:p>
            <a:r>
              <a:rPr lang="en-IN" dirty="0"/>
              <a:t>Apache Spark is a lightning-fast unified analytics engine for big data processing and machine learning. It is used by yahoo, </a:t>
            </a:r>
            <a:r>
              <a:rPr lang="en-IN" dirty="0" err="1"/>
              <a:t>ebay</a:t>
            </a:r>
            <a:r>
              <a:rPr lang="en-IN" dirty="0"/>
              <a:t>, Netflix</a:t>
            </a:r>
          </a:p>
          <a:p>
            <a:pPr marL="0" indent="0">
              <a:buNone/>
            </a:pPr>
            <a:endParaRPr lang="en-IN" dirty="0"/>
          </a:p>
          <a:p>
            <a:r>
              <a:rPr lang="en-IN" dirty="0"/>
              <a:t>100 % open source</a:t>
            </a:r>
          </a:p>
          <a:p>
            <a:pPr marL="0" indent="0">
              <a:buNone/>
            </a:pPr>
            <a:endParaRPr lang="en-IN" dirty="0"/>
          </a:p>
          <a:p>
            <a:r>
              <a:rPr lang="en-IN" dirty="0"/>
              <a:t>Provides simple and easy to use APIs</a:t>
            </a:r>
          </a:p>
          <a:p>
            <a:pPr marL="0" indent="0">
              <a:buNone/>
            </a:pPr>
            <a:endParaRPr lang="en-IN" dirty="0"/>
          </a:p>
          <a:p>
            <a:r>
              <a:rPr lang="en-IN" dirty="0"/>
              <a:t>In-Memory Processing engines</a:t>
            </a:r>
          </a:p>
          <a:p>
            <a:pPr marL="0" indent="0">
              <a:buNone/>
            </a:pPr>
            <a:endParaRPr lang="en-IN" dirty="0"/>
          </a:p>
          <a:p>
            <a:r>
              <a:rPr lang="en-IN" dirty="0"/>
              <a:t>Distributed Computing Platform</a:t>
            </a:r>
          </a:p>
          <a:p>
            <a:pPr marL="0" indent="0">
              <a:buNone/>
            </a:pPr>
            <a:endParaRPr lang="en-IN" dirty="0"/>
          </a:p>
          <a:p>
            <a:r>
              <a:rPr lang="en-IN" dirty="0"/>
              <a:t>It provides a Unified engine which supports SQL, streaming, ML and graph processing (spark SQL, Spark Streaming, Spark ML, Spark Graph Data frame, API’s)</a:t>
            </a:r>
          </a:p>
          <a:p>
            <a:pPr marL="0" indent="0">
              <a:buNone/>
            </a:pPr>
            <a:endParaRPr lang="en-IN" dirty="0"/>
          </a:p>
        </p:txBody>
      </p:sp>
    </p:spTree>
    <p:extLst>
      <p:ext uri="{BB962C8B-B14F-4D97-AF65-F5344CB8AC3E}">
        <p14:creationId xmlns:p14="http://schemas.microsoft.com/office/powerpoint/2010/main" val="1021254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Architecture of Spark</a:t>
            </a:r>
            <a:endParaRPr lang="en-IN" dirty="0"/>
          </a:p>
        </p:txBody>
      </p:sp>
      <p:sp>
        <p:nvSpPr>
          <p:cNvPr id="6" name="Rectangle 5">
            <a:extLst>
              <a:ext uri="{FF2B5EF4-FFF2-40B4-BE49-F238E27FC236}">
                <a16:creationId xmlns:a16="http://schemas.microsoft.com/office/drawing/2014/main" id="{A04992E0-B1F6-38D0-6983-57856CC7D6D3}"/>
              </a:ext>
            </a:extLst>
          </p:cNvPr>
          <p:cNvSpPr/>
          <p:nvPr/>
        </p:nvSpPr>
        <p:spPr>
          <a:xfrm>
            <a:off x="3000375" y="4505325"/>
            <a:ext cx="6543675" cy="11430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TextBox 6">
            <a:extLst>
              <a:ext uri="{FF2B5EF4-FFF2-40B4-BE49-F238E27FC236}">
                <a16:creationId xmlns:a16="http://schemas.microsoft.com/office/drawing/2014/main" id="{2C76EEBF-A138-CB11-CC17-E088F2F1C685}"/>
              </a:ext>
            </a:extLst>
          </p:cNvPr>
          <p:cNvSpPr txBox="1"/>
          <p:nvPr/>
        </p:nvSpPr>
        <p:spPr>
          <a:xfrm>
            <a:off x="5335825" y="4566931"/>
            <a:ext cx="1526700" cy="350865"/>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400" dirty="0">
                <a:solidFill>
                  <a:srgbClr val="FF0000"/>
                </a:solidFill>
              </a:rPr>
              <a:t>Spark Core</a:t>
            </a:r>
          </a:p>
        </p:txBody>
      </p:sp>
      <p:sp>
        <p:nvSpPr>
          <p:cNvPr id="8" name="TextBox 7">
            <a:extLst>
              <a:ext uri="{FF2B5EF4-FFF2-40B4-BE49-F238E27FC236}">
                <a16:creationId xmlns:a16="http://schemas.microsoft.com/office/drawing/2014/main" id="{C1BA3A52-038B-099C-5FF8-035CFB108FC7}"/>
              </a:ext>
            </a:extLst>
          </p:cNvPr>
          <p:cNvSpPr txBox="1"/>
          <p:nvPr/>
        </p:nvSpPr>
        <p:spPr>
          <a:xfrm>
            <a:off x="3237451" y="4998693"/>
            <a:ext cx="6306599" cy="584775"/>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dirty="0">
                <a:solidFill>
                  <a:schemeClr val="bg1"/>
                </a:solidFill>
              </a:rPr>
              <a:t>Scala                    Python                  JAVA                    R</a:t>
            </a:r>
          </a:p>
          <a:p>
            <a:pPr algn="ctr">
              <a:lnSpc>
                <a:spcPct val="85000"/>
              </a:lnSpc>
              <a:spcAft>
                <a:spcPts val="600"/>
              </a:spcAft>
              <a:buClr>
                <a:schemeClr val="accent2"/>
              </a:buClr>
              <a:buSzPct val="70000"/>
            </a:pPr>
            <a:r>
              <a:rPr lang="en-IN" dirty="0">
                <a:solidFill>
                  <a:schemeClr val="bg1"/>
                </a:solidFill>
              </a:rPr>
              <a:t>Resilient Distributed Dataset   </a:t>
            </a:r>
          </a:p>
        </p:txBody>
      </p:sp>
      <p:sp>
        <p:nvSpPr>
          <p:cNvPr id="9" name="Rectangle 8">
            <a:extLst>
              <a:ext uri="{FF2B5EF4-FFF2-40B4-BE49-F238E27FC236}">
                <a16:creationId xmlns:a16="http://schemas.microsoft.com/office/drawing/2014/main" id="{DFBEA77D-593A-3F1D-AEE4-59A5ADFB0343}"/>
              </a:ext>
            </a:extLst>
          </p:cNvPr>
          <p:cNvSpPr/>
          <p:nvPr/>
        </p:nvSpPr>
        <p:spPr>
          <a:xfrm>
            <a:off x="2990850" y="3305175"/>
            <a:ext cx="6543675" cy="11430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0" name="TextBox 9">
            <a:extLst>
              <a:ext uri="{FF2B5EF4-FFF2-40B4-BE49-F238E27FC236}">
                <a16:creationId xmlns:a16="http://schemas.microsoft.com/office/drawing/2014/main" id="{502F9F49-D0CB-9678-8E73-BCE79F1ACD99}"/>
              </a:ext>
            </a:extLst>
          </p:cNvPr>
          <p:cNvSpPr txBox="1"/>
          <p:nvPr/>
        </p:nvSpPr>
        <p:spPr>
          <a:xfrm>
            <a:off x="5031904" y="3366781"/>
            <a:ext cx="2480615" cy="350865"/>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400" dirty="0">
                <a:solidFill>
                  <a:srgbClr val="FF0000"/>
                </a:solidFill>
              </a:rPr>
              <a:t>Spark SQL Engine</a:t>
            </a:r>
          </a:p>
        </p:txBody>
      </p:sp>
      <p:sp>
        <p:nvSpPr>
          <p:cNvPr id="11" name="TextBox 10">
            <a:extLst>
              <a:ext uri="{FF2B5EF4-FFF2-40B4-BE49-F238E27FC236}">
                <a16:creationId xmlns:a16="http://schemas.microsoft.com/office/drawing/2014/main" id="{596586F4-7D00-F191-9D9C-86E6367662E4}"/>
              </a:ext>
            </a:extLst>
          </p:cNvPr>
          <p:cNvSpPr txBox="1"/>
          <p:nvPr/>
        </p:nvSpPr>
        <p:spPr>
          <a:xfrm>
            <a:off x="3227926" y="3798543"/>
            <a:ext cx="6306599" cy="272382"/>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dirty="0">
                <a:solidFill>
                  <a:schemeClr val="bg1"/>
                </a:solidFill>
              </a:rPr>
              <a:t>Catalyst Optimizer                                  Tungsten(For memory)</a:t>
            </a:r>
          </a:p>
        </p:txBody>
      </p:sp>
      <p:sp>
        <p:nvSpPr>
          <p:cNvPr id="14" name="Rectangle 13">
            <a:extLst>
              <a:ext uri="{FF2B5EF4-FFF2-40B4-BE49-F238E27FC236}">
                <a16:creationId xmlns:a16="http://schemas.microsoft.com/office/drawing/2014/main" id="{E2AC65DE-C55A-F564-01B2-B06F03515AAC}"/>
              </a:ext>
            </a:extLst>
          </p:cNvPr>
          <p:cNvSpPr/>
          <p:nvPr/>
        </p:nvSpPr>
        <p:spPr>
          <a:xfrm>
            <a:off x="2971800" y="2095500"/>
            <a:ext cx="6543675" cy="11430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6" name="TextBox 15">
            <a:extLst>
              <a:ext uri="{FF2B5EF4-FFF2-40B4-BE49-F238E27FC236}">
                <a16:creationId xmlns:a16="http://schemas.microsoft.com/office/drawing/2014/main" id="{692E8219-3B45-C1E7-1D17-8C3029C2E29D}"/>
              </a:ext>
            </a:extLst>
          </p:cNvPr>
          <p:cNvSpPr txBox="1"/>
          <p:nvPr/>
        </p:nvSpPr>
        <p:spPr>
          <a:xfrm>
            <a:off x="3118911" y="2256506"/>
            <a:ext cx="6306599" cy="63709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2000" dirty="0">
                <a:solidFill>
                  <a:schemeClr val="bg1"/>
                </a:solidFill>
              </a:rPr>
              <a:t>Spark SQL   Spark Streaming    Spark ML   Spark Graph</a:t>
            </a:r>
          </a:p>
          <a:p>
            <a:pPr algn="ctr">
              <a:lnSpc>
                <a:spcPct val="85000"/>
              </a:lnSpc>
              <a:spcAft>
                <a:spcPts val="600"/>
              </a:spcAft>
              <a:buClr>
                <a:schemeClr val="accent2"/>
              </a:buClr>
              <a:buSzPct val="70000"/>
            </a:pPr>
            <a:r>
              <a:rPr lang="en-IN" sz="2000" dirty="0">
                <a:solidFill>
                  <a:schemeClr val="bg1"/>
                </a:solidFill>
              </a:rPr>
              <a:t>Data frame/APIs</a:t>
            </a:r>
          </a:p>
        </p:txBody>
      </p:sp>
    </p:spTree>
    <p:extLst>
      <p:ext uri="{BB962C8B-B14F-4D97-AF65-F5344CB8AC3E}">
        <p14:creationId xmlns:p14="http://schemas.microsoft.com/office/powerpoint/2010/main" val="120123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Databricks</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a:xfrm>
            <a:off x="609600" y="1137919"/>
            <a:ext cx="10980738" cy="4948555"/>
          </a:xfrm>
        </p:spPr>
        <p:txBody>
          <a:bodyPr/>
          <a:lstStyle/>
          <a:p>
            <a:r>
              <a:rPr lang="en-IN" dirty="0"/>
              <a:t>Databricks is a company founded by the creators of Apache Spark to make it easier to work with Spark on the Cloud.</a:t>
            </a:r>
          </a:p>
          <a:p>
            <a:pPr marL="0" indent="0">
              <a:buNone/>
            </a:pPr>
            <a:endParaRPr lang="en-IN" dirty="0"/>
          </a:p>
          <a:p>
            <a:r>
              <a:rPr lang="en-IN" dirty="0"/>
              <a:t>In order for Spark to do its distributed computing, we need to spin up Clusters and install the software. Databricks gives you the ability to spin up the Clusters with a few clicks. You can choose the runtime, which is suitable for your needs. For example, you can choose a runtime with ML libraries, support for GPU, etc. Also, you can choose from a wide range of Clusters ranging from general purpose, memory optimized, compute optimized, or GPU enabled.</a:t>
            </a:r>
          </a:p>
          <a:p>
            <a:endParaRPr lang="en-IN" dirty="0"/>
          </a:p>
          <a:p>
            <a:r>
              <a:rPr lang="en-IN" dirty="0"/>
              <a:t>It provides a Jupyter Notebook style IDE with additional capabilities to create your application. </a:t>
            </a:r>
          </a:p>
          <a:p>
            <a:pPr marL="0" indent="0">
              <a:buNone/>
            </a:pPr>
            <a:endParaRPr lang="en-IN" dirty="0"/>
          </a:p>
          <a:p>
            <a:r>
              <a:rPr lang="en-IN" dirty="0"/>
              <a:t>It provides administration controls that you can use to restrict or provide access to your users, to the workspace, Clusters . On top of this, Databricks provides the Spark runtime, which is highly optimized for the Databricks platform</a:t>
            </a:r>
          </a:p>
        </p:txBody>
      </p:sp>
    </p:spTree>
    <p:extLst>
      <p:ext uri="{BB962C8B-B14F-4D97-AF65-F5344CB8AC3E}">
        <p14:creationId xmlns:p14="http://schemas.microsoft.com/office/powerpoint/2010/main" val="1025013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Features provided  by Databricks</a:t>
            </a:r>
            <a:endParaRPr lang="en-IN" dirty="0"/>
          </a:p>
        </p:txBody>
      </p:sp>
      <p:sp>
        <p:nvSpPr>
          <p:cNvPr id="3" name="Text Placeholder 2">
            <a:extLst>
              <a:ext uri="{FF2B5EF4-FFF2-40B4-BE49-F238E27FC236}">
                <a16:creationId xmlns:a16="http://schemas.microsoft.com/office/drawing/2014/main" id="{35A99B38-7CB5-8CC4-3596-ADE013FB04CD}"/>
              </a:ext>
            </a:extLst>
          </p:cNvPr>
          <p:cNvSpPr>
            <a:spLocks noGrp="1"/>
          </p:cNvSpPr>
          <p:nvPr>
            <p:ph type="body" sz="quarter" idx="10"/>
          </p:nvPr>
        </p:nvSpPr>
        <p:spPr>
          <a:xfrm>
            <a:off x="609600" y="1137919"/>
            <a:ext cx="10980738" cy="4948555"/>
          </a:xfrm>
        </p:spPr>
        <p:txBody>
          <a:bodyPr/>
          <a:lstStyle/>
          <a:p>
            <a:r>
              <a:rPr lang="en-IN" sz="1800" dirty="0"/>
              <a:t>Clusters</a:t>
            </a:r>
          </a:p>
          <a:p>
            <a:pPr marL="0" indent="0">
              <a:buNone/>
            </a:pPr>
            <a:endParaRPr lang="en-IN" sz="1800" dirty="0"/>
          </a:p>
          <a:p>
            <a:r>
              <a:rPr lang="en-IN" sz="1800" dirty="0"/>
              <a:t>Workspace/Notebook</a:t>
            </a:r>
          </a:p>
          <a:p>
            <a:pPr marL="0" indent="0">
              <a:buNone/>
            </a:pPr>
            <a:endParaRPr lang="en-IN" sz="1800" dirty="0"/>
          </a:p>
          <a:p>
            <a:r>
              <a:rPr lang="en-IN" sz="1800" dirty="0"/>
              <a:t>Admin Controls</a:t>
            </a:r>
          </a:p>
          <a:p>
            <a:pPr marL="0" indent="0">
              <a:buNone/>
            </a:pPr>
            <a:endParaRPr lang="en-IN" sz="1800" dirty="0"/>
          </a:p>
          <a:p>
            <a:r>
              <a:rPr lang="en-IN" sz="1800" dirty="0"/>
              <a:t>Optimized Spark</a:t>
            </a:r>
          </a:p>
          <a:p>
            <a:pPr marL="0" indent="0">
              <a:buNone/>
            </a:pPr>
            <a:endParaRPr lang="en-IN" sz="1800" dirty="0"/>
          </a:p>
          <a:p>
            <a:r>
              <a:rPr lang="en-IN" sz="1800" dirty="0"/>
              <a:t>Databases/Tables</a:t>
            </a:r>
          </a:p>
          <a:p>
            <a:pPr marL="0" indent="0">
              <a:buNone/>
            </a:pPr>
            <a:endParaRPr lang="en-IN" sz="1800" dirty="0"/>
          </a:p>
          <a:p>
            <a:r>
              <a:rPr lang="en-IN" sz="1800" dirty="0"/>
              <a:t>Delta Lake</a:t>
            </a:r>
          </a:p>
          <a:p>
            <a:pPr marL="0" indent="0">
              <a:buNone/>
            </a:pPr>
            <a:endParaRPr lang="en-IN" sz="1800" dirty="0"/>
          </a:p>
          <a:p>
            <a:r>
              <a:rPr lang="en-IN" sz="1800" dirty="0"/>
              <a:t>SQL Analytics</a:t>
            </a:r>
          </a:p>
          <a:p>
            <a:pPr marL="0" indent="0">
              <a:buNone/>
            </a:pPr>
            <a:endParaRPr lang="en-IN" sz="1800" dirty="0"/>
          </a:p>
          <a:p>
            <a:r>
              <a:rPr lang="en-IN" sz="1800" dirty="0"/>
              <a:t>ML Flow</a:t>
            </a:r>
          </a:p>
        </p:txBody>
      </p:sp>
    </p:spTree>
    <p:extLst>
      <p:ext uri="{BB962C8B-B14F-4D97-AF65-F5344CB8AC3E}">
        <p14:creationId xmlns:p14="http://schemas.microsoft.com/office/powerpoint/2010/main" val="3421610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Azure Databricks </a:t>
            </a:r>
            <a:endParaRPr lang="en-IN" dirty="0"/>
          </a:p>
        </p:txBody>
      </p:sp>
      <p:grpSp>
        <p:nvGrpSpPr>
          <p:cNvPr id="10" name="Group 9">
            <a:extLst>
              <a:ext uri="{FF2B5EF4-FFF2-40B4-BE49-F238E27FC236}">
                <a16:creationId xmlns:a16="http://schemas.microsoft.com/office/drawing/2014/main" id="{0D1A8856-22AD-6995-9BB8-0B6D832792CC}"/>
              </a:ext>
            </a:extLst>
          </p:cNvPr>
          <p:cNvGrpSpPr/>
          <p:nvPr/>
        </p:nvGrpSpPr>
        <p:grpSpPr>
          <a:xfrm>
            <a:off x="3086100" y="1230059"/>
            <a:ext cx="6769100" cy="5087822"/>
            <a:chOff x="3086100" y="1230059"/>
            <a:chExt cx="6769100" cy="5087822"/>
          </a:xfrm>
        </p:grpSpPr>
        <p:pic>
          <p:nvPicPr>
            <p:cNvPr id="7" name="Picture 6">
              <a:extLst>
                <a:ext uri="{FF2B5EF4-FFF2-40B4-BE49-F238E27FC236}">
                  <a16:creationId xmlns:a16="http://schemas.microsoft.com/office/drawing/2014/main" id="{34125FFB-4D69-42D7-7A23-ED2E5830F2FF}"/>
                </a:ext>
              </a:extLst>
            </p:cNvPr>
            <p:cNvPicPr>
              <a:picLocks noChangeAspect="1"/>
            </p:cNvPicPr>
            <p:nvPr/>
          </p:nvPicPr>
          <p:blipFill>
            <a:blip r:embed="rId2"/>
            <a:stretch>
              <a:fillRect/>
            </a:stretch>
          </p:blipFill>
          <p:spPr>
            <a:xfrm>
              <a:off x="3086100" y="1230059"/>
              <a:ext cx="6769100" cy="5087822"/>
            </a:xfrm>
            <a:prstGeom prst="rect">
              <a:avLst/>
            </a:prstGeom>
          </p:spPr>
        </p:pic>
        <p:pic>
          <p:nvPicPr>
            <p:cNvPr id="9" name="Picture 8">
              <a:extLst>
                <a:ext uri="{FF2B5EF4-FFF2-40B4-BE49-F238E27FC236}">
                  <a16:creationId xmlns:a16="http://schemas.microsoft.com/office/drawing/2014/main" id="{D178BA08-52EF-9BBE-879D-26E21B76A726}"/>
                </a:ext>
              </a:extLst>
            </p:cNvPr>
            <p:cNvPicPr>
              <a:picLocks noChangeAspect="1"/>
            </p:cNvPicPr>
            <p:nvPr/>
          </p:nvPicPr>
          <p:blipFill>
            <a:blip r:embed="rId3"/>
            <a:stretch>
              <a:fillRect/>
            </a:stretch>
          </p:blipFill>
          <p:spPr>
            <a:xfrm>
              <a:off x="3086100" y="1245299"/>
              <a:ext cx="1475740" cy="876300"/>
            </a:xfrm>
            <a:prstGeom prst="rect">
              <a:avLst/>
            </a:prstGeom>
          </p:spPr>
        </p:pic>
      </p:grpSp>
    </p:spTree>
    <p:extLst>
      <p:ext uri="{BB962C8B-B14F-4D97-AF65-F5344CB8AC3E}">
        <p14:creationId xmlns:p14="http://schemas.microsoft.com/office/powerpoint/2010/main" val="1059431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Azure Databricks Architecture </a:t>
            </a:r>
            <a:endParaRPr lang="en-IN" dirty="0"/>
          </a:p>
        </p:txBody>
      </p:sp>
      <p:sp>
        <p:nvSpPr>
          <p:cNvPr id="3" name="Rectangle 2">
            <a:extLst>
              <a:ext uri="{FF2B5EF4-FFF2-40B4-BE49-F238E27FC236}">
                <a16:creationId xmlns:a16="http://schemas.microsoft.com/office/drawing/2014/main" id="{B7B4F911-EDE3-12E8-E775-3DCF386EA100}"/>
              </a:ext>
            </a:extLst>
          </p:cNvPr>
          <p:cNvSpPr/>
          <p:nvPr/>
        </p:nvSpPr>
        <p:spPr>
          <a:xfrm>
            <a:off x="543243" y="2099643"/>
            <a:ext cx="1143000" cy="27238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4" name="TextBox 3">
            <a:extLst>
              <a:ext uri="{FF2B5EF4-FFF2-40B4-BE49-F238E27FC236}">
                <a16:creationId xmlns:a16="http://schemas.microsoft.com/office/drawing/2014/main" id="{E8C68636-9CE2-205C-F6B7-74FD66CC67ED}"/>
              </a:ext>
            </a:extLst>
          </p:cNvPr>
          <p:cNvSpPr txBox="1"/>
          <p:nvPr/>
        </p:nvSpPr>
        <p:spPr>
          <a:xfrm>
            <a:off x="609918" y="2099643"/>
            <a:ext cx="982641"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Azure AD</a:t>
            </a:r>
          </a:p>
        </p:txBody>
      </p:sp>
      <p:sp>
        <p:nvSpPr>
          <p:cNvPr id="5" name="Rectangle: Rounded Corners 4">
            <a:extLst>
              <a:ext uri="{FF2B5EF4-FFF2-40B4-BE49-F238E27FC236}">
                <a16:creationId xmlns:a16="http://schemas.microsoft.com/office/drawing/2014/main" id="{90AF2B8C-8B90-BA33-B922-A08C4B8A626F}"/>
              </a:ext>
            </a:extLst>
          </p:cNvPr>
          <p:cNvSpPr/>
          <p:nvPr/>
        </p:nvSpPr>
        <p:spPr>
          <a:xfrm>
            <a:off x="2124075" y="1381125"/>
            <a:ext cx="4695825" cy="4676775"/>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Rounded Corners 5">
            <a:extLst>
              <a:ext uri="{FF2B5EF4-FFF2-40B4-BE49-F238E27FC236}">
                <a16:creationId xmlns:a16="http://schemas.microsoft.com/office/drawing/2014/main" id="{2FB07FF6-1BD8-2A35-C3E1-28669D8AC4D0}"/>
              </a:ext>
            </a:extLst>
          </p:cNvPr>
          <p:cNvSpPr/>
          <p:nvPr/>
        </p:nvSpPr>
        <p:spPr>
          <a:xfrm>
            <a:off x="7257733" y="2372025"/>
            <a:ext cx="4134168" cy="3657300"/>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Rectangle 7">
            <a:extLst>
              <a:ext uri="{FF2B5EF4-FFF2-40B4-BE49-F238E27FC236}">
                <a16:creationId xmlns:a16="http://schemas.microsoft.com/office/drawing/2014/main" id="{1CA590A9-FF74-3D24-4A08-FD3A81F0CBBB}"/>
              </a:ext>
            </a:extLst>
          </p:cNvPr>
          <p:cNvSpPr/>
          <p:nvPr/>
        </p:nvSpPr>
        <p:spPr>
          <a:xfrm>
            <a:off x="7257732" y="1514864"/>
            <a:ext cx="4010344" cy="39013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1" name="TextBox 10">
            <a:extLst>
              <a:ext uri="{FF2B5EF4-FFF2-40B4-BE49-F238E27FC236}">
                <a16:creationId xmlns:a16="http://schemas.microsoft.com/office/drawing/2014/main" id="{92762ABF-EA64-B654-5609-DE5A7B8A393F}"/>
              </a:ext>
            </a:extLst>
          </p:cNvPr>
          <p:cNvSpPr txBox="1"/>
          <p:nvPr/>
        </p:nvSpPr>
        <p:spPr>
          <a:xfrm>
            <a:off x="2371725" y="1556540"/>
            <a:ext cx="4304939" cy="741742"/>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2800" dirty="0">
                <a:solidFill>
                  <a:schemeClr val="bg1"/>
                </a:solidFill>
              </a:rPr>
              <a:t>Control Pane</a:t>
            </a:r>
          </a:p>
          <a:p>
            <a:pPr algn="ctr">
              <a:lnSpc>
                <a:spcPct val="85000"/>
              </a:lnSpc>
              <a:spcAft>
                <a:spcPts val="600"/>
              </a:spcAft>
              <a:buClr>
                <a:schemeClr val="accent2"/>
              </a:buClr>
              <a:buSzPct val="70000"/>
            </a:pPr>
            <a:r>
              <a:rPr lang="en-IN" sz="2000" dirty="0">
                <a:solidFill>
                  <a:schemeClr val="bg1"/>
                </a:solidFill>
              </a:rPr>
              <a:t>(Databricks Subscription)</a:t>
            </a:r>
            <a:endParaRPr lang="en-IN" sz="3200" dirty="0">
              <a:solidFill>
                <a:schemeClr val="bg1"/>
              </a:solidFill>
            </a:endParaRPr>
          </a:p>
        </p:txBody>
      </p:sp>
      <p:sp>
        <p:nvSpPr>
          <p:cNvPr id="12" name="TextBox 11">
            <a:extLst>
              <a:ext uri="{FF2B5EF4-FFF2-40B4-BE49-F238E27FC236}">
                <a16:creationId xmlns:a16="http://schemas.microsoft.com/office/drawing/2014/main" id="{F74607BD-1820-C71B-05C2-BE4BB7C5E659}"/>
              </a:ext>
            </a:extLst>
          </p:cNvPr>
          <p:cNvSpPr txBox="1"/>
          <p:nvPr/>
        </p:nvSpPr>
        <p:spPr>
          <a:xfrm>
            <a:off x="7906068" y="1575768"/>
            <a:ext cx="2603405"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Azure Resource Manager</a:t>
            </a:r>
          </a:p>
        </p:txBody>
      </p:sp>
      <p:sp>
        <p:nvSpPr>
          <p:cNvPr id="13" name="TextBox 12">
            <a:extLst>
              <a:ext uri="{FF2B5EF4-FFF2-40B4-BE49-F238E27FC236}">
                <a16:creationId xmlns:a16="http://schemas.microsoft.com/office/drawing/2014/main" id="{9D6C894A-9D16-72AB-D82D-EA75813F9A9E}"/>
              </a:ext>
            </a:extLst>
          </p:cNvPr>
          <p:cNvSpPr txBox="1"/>
          <p:nvPr/>
        </p:nvSpPr>
        <p:spPr>
          <a:xfrm>
            <a:off x="7410450" y="2565995"/>
            <a:ext cx="3857626" cy="741742"/>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2800" dirty="0">
                <a:solidFill>
                  <a:schemeClr val="bg1"/>
                </a:solidFill>
              </a:rPr>
              <a:t>Data Pane</a:t>
            </a:r>
          </a:p>
          <a:p>
            <a:pPr algn="ctr">
              <a:lnSpc>
                <a:spcPct val="85000"/>
              </a:lnSpc>
              <a:spcAft>
                <a:spcPts val="600"/>
              </a:spcAft>
              <a:buClr>
                <a:schemeClr val="accent2"/>
              </a:buClr>
              <a:buSzPct val="70000"/>
            </a:pPr>
            <a:r>
              <a:rPr lang="en-IN" sz="2000" dirty="0">
                <a:solidFill>
                  <a:schemeClr val="bg1"/>
                </a:solidFill>
              </a:rPr>
              <a:t>(Databricks Subscription</a:t>
            </a:r>
          </a:p>
        </p:txBody>
      </p:sp>
      <p:sp>
        <p:nvSpPr>
          <p:cNvPr id="14" name="TextBox 13">
            <a:extLst>
              <a:ext uri="{FF2B5EF4-FFF2-40B4-BE49-F238E27FC236}">
                <a16:creationId xmlns:a16="http://schemas.microsoft.com/office/drawing/2014/main" id="{BFEA6B6F-FF94-2C76-22EB-8F080DB00E8B}"/>
              </a:ext>
            </a:extLst>
          </p:cNvPr>
          <p:cNvSpPr txBox="1"/>
          <p:nvPr/>
        </p:nvSpPr>
        <p:spPr>
          <a:xfrm>
            <a:off x="3102811" y="2838377"/>
            <a:ext cx="2842766"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Databricks cluster Manager</a:t>
            </a:r>
          </a:p>
        </p:txBody>
      </p:sp>
      <p:sp>
        <p:nvSpPr>
          <p:cNvPr id="15" name="TextBox 14">
            <a:extLst>
              <a:ext uri="{FF2B5EF4-FFF2-40B4-BE49-F238E27FC236}">
                <a16:creationId xmlns:a16="http://schemas.microsoft.com/office/drawing/2014/main" id="{71E27C0E-4937-DA7E-3407-AB0A5E83E5B8}"/>
              </a:ext>
            </a:extLst>
          </p:cNvPr>
          <p:cNvSpPr txBox="1"/>
          <p:nvPr/>
        </p:nvSpPr>
        <p:spPr>
          <a:xfrm>
            <a:off x="3679254" y="3546210"/>
            <a:ext cx="1432956"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Databricks </a:t>
            </a:r>
            <a:r>
              <a:rPr lang="en-IN" dirty="0" err="1">
                <a:solidFill>
                  <a:schemeClr val="bg1"/>
                </a:solidFill>
              </a:rPr>
              <a:t>Ux</a:t>
            </a:r>
            <a:endParaRPr lang="en-IN" dirty="0">
              <a:solidFill>
                <a:schemeClr val="bg1"/>
              </a:solidFill>
            </a:endParaRPr>
          </a:p>
        </p:txBody>
      </p:sp>
      <p:sp>
        <p:nvSpPr>
          <p:cNvPr id="16" name="TextBox 15">
            <a:extLst>
              <a:ext uri="{FF2B5EF4-FFF2-40B4-BE49-F238E27FC236}">
                <a16:creationId xmlns:a16="http://schemas.microsoft.com/office/drawing/2014/main" id="{6E009ABB-780B-466D-CA1F-F03158A98850}"/>
              </a:ext>
            </a:extLst>
          </p:cNvPr>
          <p:cNvSpPr txBox="1"/>
          <p:nvPr/>
        </p:nvSpPr>
        <p:spPr>
          <a:xfrm>
            <a:off x="3124947" y="4331289"/>
            <a:ext cx="554126"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DBFS</a:t>
            </a:r>
          </a:p>
        </p:txBody>
      </p:sp>
      <p:sp>
        <p:nvSpPr>
          <p:cNvPr id="17" name="TextBox 16">
            <a:extLst>
              <a:ext uri="{FF2B5EF4-FFF2-40B4-BE49-F238E27FC236}">
                <a16:creationId xmlns:a16="http://schemas.microsoft.com/office/drawing/2014/main" id="{8DEA2F50-404D-912B-F679-E0DA479BA153}"/>
              </a:ext>
            </a:extLst>
          </p:cNvPr>
          <p:cNvSpPr txBox="1"/>
          <p:nvPr/>
        </p:nvSpPr>
        <p:spPr>
          <a:xfrm>
            <a:off x="5220447" y="4347498"/>
            <a:ext cx="842923"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Clusters</a:t>
            </a:r>
          </a:p>
        </p:txBody>
      </p:sp>
      <p:sp>
        <p:nvSpPr>
          <p:cNvPr id="18" name="Rectangle 17">
            <a:extLst>
              <a:ext uri="{FF2B5EF4-FFF2-40B4-BE49-F238E27FC236}">
                <a16:creationId xmlns:a16="http://schemas.microsoft.com/office/drawing/2014/main" id="{984BDA5B-A366-DC92-DF16-D8550073B982}"/>
              </a:ext>
            </a:extLst>
          </p:cNvPr>
          <p:cNvSpPr/>
          <p:nvPr/>
        </p:nvSpPr>
        <p:spPr>
          <a:xfrm>
            <a:off x="7717056" y="3599469"/>
            <a:ext cx="1520692" cy="1463640"/>
          </a:xfrm>
          <a:prstGeom prst="rect">
            <a:avLst/>
          </a:prstGeom>
          <a:noFill/>
          <a:ln w="9525">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highlight>
                <a:srgbClr val="FFFF00"/>
              </a:highlight>
            </a:endParaRPr>
          </a:p>
        </p:txBody>
      </p:sp>
      <p:sp>
        <p:nvSpPr>
          <p:cNvPr id="19" name="TextBox 18">
            <a:extLst>
              <a:ext uri="{FF2B5EF4-FFF2-40B4-BE49-F238E27FC236}">
                <a16:creationId xmlns:a16="http://schemas.microsoft.com/office/drawing/2014/main" id="{4E51BF99-6E45-1958-7D75-634663D1FADB}"/>
              </a:ext>
            </a:extLst>
          </p:cNvPr>
          <p:cNvSpPr txBox="1"/>
          <p:nvPr/>
        </p:nvSpPr>
        <p:spPr>
          <a:xfrm>
            <a:off x="8178165" y="3693956"/>
            <a:ext cx="522387"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err="1">
                <a:solidFill>
                  <a:schemeClr val="bg1"/>
                </a:solidFill>
              </a:rPr>
              <a:t>VNet</a:t>
            </a:r>
            <a:endParaRPr lang="en-IN" dirty="0">
              <a:solidFill>
                <a:schemeClr val="bg1"/>
              </a:solidFill>
            </a:endParaRPr>
          </a:p>
        </p:txBody>
      </p:sp>
      <p:sp>
        <p:nvSpPr>
          <p:cNvPr id="20" name="TextBox 19">
            <a:extLst>
              <a:ext uri="{FF2B5EF4-FFF2-40B4-BE49-F238E27FC236}">
                <a16:creationId xmlns:a16="http://schemas.microsoft.com/office/drawing/2014/main" id="{D51C5E30-6A93-BD46-AC75-E94C5B30AC55}"/>
              </a:ext>
            </a:extLst>
          </p:cNvPr>
          <p:cNvSpPr txBox="1"/>
          <p:nvPr/>
        </p:nvSpPr>
        <p:spPr>
          <a:xfrm>
            <a:off x="7819379" y="3978093"/>
            <a:ext cx="1398524"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dirty="0" err="1">
                <a:solidFill>
                  <a:schemeClr val="bg1"/>
                </a:solidFill>
              </a:rPr>
              <a:t>Netwrk</a:t>
            </a:r>
            <a:r>
              <a:rPr lang="en-IN" sz="1200" dirty="0">
                <a:solidFill>
                  <a:schemeClr val="bg1"/>
                </a:solidFill>
              </a:rPr>
              <a:t> Security Grp</a:t>
            </a:r>
          </a:p>
        </p:txBody>
      </p:sp>
      <p:sp>
        <p:nvSpPr>
          <p:cNvPr id="21" name="TextBox 20">
            <a:extLst>
              <a:ext uri="{FF2B5EF4-FFF2-40B4-BE49-F238E27FC236}">
                <a16:creationId xmlns:a16="http://schemas.microsoft.com/office/drawing/2014/main" id="{EE97BAA2-716A-7D52-382E-D31B848ABDCA}"/>
              </a:ext>
            </a:extLst>
          </p:cNvPr>
          <p:cNvSpPr txBox="1"/>
          <p:nvPr/>
        </p:nvSpPr>
        <p:spPr>
          <a:xfrm>
            <a:off x="7907764" y="4305821"/>
            <a:ext cx="335028"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VM</a:t>
            </a:r>
          </a:p>
        </p:txBody>
      </p:sp>
      <p:sp>
        <p:nvSpPr>
          <p:cNvPr id="22" name="TextBox 21">
            <a:extLst>
              <a:ext uri="{FF2B5EF4-FFF2-40B4-BE49-F238E27FC236}">
                <a16:creationId xmlns:a16="http://schemas.microsoft.com/office/drawing/2014/main" id="{2A34D933-2059-15CB-70C2-57FDF59F7E34}"/>
              </a:ext>
            </a:extLst>
          </p:cNvPr>
          <p:cNvSpPr txBox="1"/>
          <p:nvPr/>
        </p:nvSpPr>
        <p:spPr>
          <a:xfrm>
            <a:off x="8501719" y="4307550"/>
            <a:ext cx="335028"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VM</a:t>
            </a:r>
          </a:p>
        </p:txBody>
      </p:sp>
      <p:sp>
        <p:nvSpPr>
          <p:cNvPr id="23" name="TextBox 22">
            <a:extLst>
              <a:ext uri="{FF2B5EF4-FFF2-40B4-BE49-F238E27FC236}">
                <a16:creationId xmlns:a16="http://schemas.microsoft.com/office/drawing/2014/main" id="{956B1B5D-55DC-9925-7DEF-08C5EB79A93B}"/>
              </a:ext>
            </a:extLst>
          </p:cNvPr>
          <p:cNvSpPr txBox="1"/>
          <p:nvPr/>
        </p:nvSpPr>
        <p:spPr>
          <a:xfrm>
            <a:off x="7907764" y="4772610"/>
            <a:ext cx="335028"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VM</a:t>
            </a:r>
          </a:p>
        </p:txBody>
      </p:sp>
      <p:sp>
        <p:nvSpPr>
          <p:cNvPr id="24" name="TextBox 23">
            <a:extLst>
              <a:ext uri="{FF2B5EF4-FFF2-40B4-BE49-F238E27FC236}">
                <a16:creationId xmlns:a16="http://schemas.microsoft.com/office/drawing/2014/main" id="{4D0E59AB-62CF-251E-6987-462E65378DFA}"/>
              </a:ext>
            </a:extLst>
          </p:cNvPr>
          <p:cNvSpPr txBox="1"/>
          <p:nvPr/>
        </p:nvSpPr>
        <p:spPr>
          <a:xfrm>
            <a:off x="8501719" y="4734357"/>
            <a:ext cx="335028"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VM</a:t>
            </a:r>
          </a:p>
        </p:txBody>
      </p:sp>
      <p:sp>
        <p:nvSpPr>
          <p:cNvPr id="25" name="Rectangle 24">
            <a:extLst>
              <a:ext uri="{FF2B5EF4-FFF2-40B4-BE49-F238E27FC236}">
                <a16:creationId xmlns:a16="http://schemas.microsoft.com/office/drawing/2014/main" id="{604DB470-99DD-E782-A8C1-EE71EDFD4E2E}"/>
              </a:ext>
            </a:extLst>
          </p:cNvPr>
          <p:cNvSpPr/>
          <p:nvPr/>
        </p:nvSpPr>
        <p:spPr>
          <a:xfrm>
            <a:off x="7660250" y="5282232"/>
            <a:ext cx="1728947" cy="4469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6" name="TextBox 25">
            <a:extLst>
              <a:ext uri="{FF2B5EF4-FFF2-40B4-BE49-F238E27FC236}">
                <a16:creationId xmlns:a16="http://schemas.microsoft.com/office/drawing/2014/main" id="{6B523E41-85ED-DD04-E482-4B8ACFEA6334}"/>
              </a:ext>
            </a:extLst>
          </p:cNvPr>
          <p:cNvSpPr txBox="1"/>
          <p:nvPr/>
        </p:nvSpPr>
        <p:spPr>
          <a:xfrm>
            <a:off x="7731936" y="5408431"/>
            <a:ext cx="1557634"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a:solidFill>
                  <a:schemeClr val="bg1"/>
                </a:solidFill>
              </a:rPr>
              <a:t>Azure Blob Storage</a:t>
            </a:r>
          </a:p>
        </p:txBody>
      </p:sp>
      <p:sp>
        <p:nvSpPr>
          <p:cNvPr id="27" name="Rectangle 26">
            <a:extLst>
              <a:ext uri="{FF2B5EF4-FFF2-40B4-BE49-F238E27FC236}">
                <a16:creationId xmlns:a16="http://schemas.microsoft.com/office/drawing/2014/main" id="{CF4C43D7-6173-8298-C6E8-EA76BDD7E1D7}"/>
              </a:ext>
            </a:extLst>
          </p:cNvPr>
          <p:cNvSpPr/>
          <p:nvPr/>
        </p:nvSpPr>
        <p:spPr>
          <a:xfrm>
            <a:off x="9476830" y="3599469"/>
            <a:ext cx="1520692" cy="1463640"/>
          </a:xfrm>
          <a:prstGeom prst="rect">
            <a:avLst/>
          </a:prstGeom>
          <a:noFill/>
          <a:ln w="9525">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highlight>
                <a:srgbClr val="FFFF00"/>
              </a:highlight>
            </a:endParaRPr>
          </a:p>
        </p:txBody>
      </p:sp>
      <p:sp>
        <p:nvSpPr>
          <p:cNvPr id="28" name="TextBox 27">
            <a:extLst>
              <a:ext uri="{FF2B5EF4-FFF2-40B4-BE49-F238E27FC236}">
                <a16:creationId xmlns:a16="http://schemas.microsoft.com/office/drawing/2014/main" id="{36CACE76-96DD-9776-EA76-E1F4E8447F7E}"/>
              </a:ext>
            </a:extLst>
          </p:cNvPr>
          <p:cNvSpPr txBox="1"/>
          <p:nvPr/>
        </p:nvSpPr>
        <p:spPr>
          <a:xfrm>
            <a:off x="9714789" y="4083708"/>
            <a:ext cx="1161665" cy="584775"/>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Databricks </a:t>
            </a:r>
          </a:p>
          <a:p>
            <a:pPr>
              <a:lnSpc>
                <a:spcPct val="85000"/>
              </a:lnSpc>
              <a:spcAft>
                <a:spcPts val="600"/>
              </a:spcAft>
              <a:buClr>
                <a:schemeClr val="accent2"/>
              </a:buClr>
              <a:buSzPct val="70000"/>
            </a:pPr>
            <a:r>
              <a:rPr lang="en-IN" dirty="0">
                <a:solidFill>
                  <a:schemeClr val="bg1"/>
                </a:solidFill>
              </a:rPr>
              <a:t>workspace</a:t>
            </a:r>
          </a:p>
        </p:txBody>
      </p:sp>
      <p:sp>
        <p:nvSpPr>
          <p:cNvPr id="29" name="Rectangle 28">
            <a:extLst>
              <a:ext uri="{FF2B5EF4-FFF2-40B4-BE49-F238E27FC236}">
                <a16:creationId xmlns:a16="http://schemas.microsoft.com/office/drawing/2014/main" id="{AA8D5090-A670-9D13-F0DD-CB312842BAE2}"/>
              </a:ext>
            </a:extLst>
          </p:cNvPr>
          <p:cNvSpPr/>
          <p:nvPr/>
        </p:nvSpPr>
        <p:spPr>
          <a:xfrm>
            <a:off x="600393" y="3090243"/>
            <a:ext cx="1143000" cy="27238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30" name="TextBox 29">
            <a:extLst>
              <a:ext uri="{FF2B5EF4-FFF2-40B4-BE49-F238E27FC236}">
                <a16:creationId xmlns:a16="http://schemas.microsoft.com/office/drawing/2014/main" id="{991FC973-429B-A418-A23B-0159B3158703}"/>
              </a:ext>
            </a:extLst>
          </p:cNvPr>
          <p:cNvSpPr txBox="1"/>
          <p:nvPr/>
        </p:nvSpPr>
        <p:spPr>
          <a:xfrm>
            <a:off x="800418" y="3090243"/>
            <a:ext cx="584647"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Users</a:t>
            </a:r>
          </a:p>
        </p:txBody>
      </p:sp>
      <p:cxnSp>
        <p:nvCxnSpPr>
          <p:cNvPr id="32" name="Straight Arrow Connector 31">
            <a:extLst>
              <a:ext uri="{FF2B5EF4-FFF2-40B4-BE49-F238E27FC236}">
                <a16:creationId xmlns:a16="http://schemas.microsoft.com/office/drawing/2014/main" id="{88646E8D-D8DD-1F41-D398-1F75D65B9E97}"/>
              </a:ext>
            </a:extLst>
          </p:cNvPr>
          <p:cNvCxnSpPr>
            <a:cxnSpLocks/>
          </p:cNvCxnSpPr>
          <p:nvPr/>
        </p:nvCxnSpPr>
        <p:spPr>
          <a:xfrm flipV="1">
            <a:off x="1101238" y="2402926"/>
            <a:ext cx="0" cy="660995"/>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64A0E2-E787-76B7-B7D6-76A955F789A4}"/>
              </a:ext>
            </a:extLst>
          </p:cNvPr>
          <p:cNvCxnSpPr>
            <a:cxnSpLocks/>
          </p:cNvCxnSpPr>
          <p:nvPr/>
        </p:nvCxnSpPr>
        <p:spPr>
          <a:xfrm>
            <a:off x="1743393" y="2310230"/>
            <a:ext cx="237807"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D8647EA-0872-87AF-C4EC-BBB68404BB21}"/>
              </a:ext>
            </a:extLst>
          </p:cNvPr>
          <p:cNvCxnSpPr>
            <a:cxnSpLocks/>
          </p:cNvCxnSpPr>
          <p:nvPr/>
        </p:nvCxnSpPr>
        <p:spPr>
          <a:xfrm flipV="1">
            <a:off x="6099174" y="2099643"/>
            <a:ext cx="1158559" cy="889545"/>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9CB5B8-8A54-7103-159A-642544CE232C}"/>
              </a:ext>
            </a:extLst>
          </p:cNvPr>
          <p:cNvCxnSpPr>
            <a:cxnSpLocks/>
          </p:cNvCxnSpPr>
          <p:nvPr/>
        </p:nvCxnSpPr>
        <p:spPr>
          <a:xfrm>
            <a:off x="9144000" y="1946509"/>
            <a:ext cx="0" cy="306267"/>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DA32132-2512-133E-1513-99FF0A627B7C}"/>
              </a:ext>
            </a:extLst>
          </p:cNvPr>
          <p:cNvCxnSpPr>
            <a:cxnSpLocks/>
          </p:cNvCxnSpPr>
          <p:nvPr/>
        </p:nvCxnSpPr>
        <p:spPr>
          <a:xfrm flipV="1">
            <a:off x="6268488" y="4476613"/>
            <a:ext cx="1327500" cy="19283"/>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C6E8696-99DF-645E-0F0A-692C1ADD19D9}"/>
              </a:ext>
            </a:extLst>
          </p:cNvPr>
          <p:cNvCxnSpPr/>
          <p:nvPr/>
        </p:nvCxnSpPr>
        <p:spPr>
          <a:xfrm>
            <a:off x="3609975" y="4870548"/>
            <a:ext cx="3986013" cy="647913"/>
          </a:xfrm>
          <a:prstGeom prst="bentConnector3">
            <a:avLst>
              <a:gd name="adj1" fmla="val -182"/>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680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Cluster and Its Types</a:t>
            </a:r>
          </a:p>
        </p:txBody>
      </p:sp>
      <p:graphicFrame>
        <p:nvGraphicFramePr>
          <p:cNvPr id="4" name="Table 4">
            <a:extLst>
              <a:ext uri="{FF2B5EF4-FFF2-40B4-BE49-F238E27FC236}">
                <a16:creationId xmlns:a16="http://schemas.microsoft.com/office/drawing/2014/main" id="{1620210B-A559-3827-1B7D-C7C93A9BAF6D}"/>
              </a:ext>
            </a:extLst>
          </p:cNvPr>
          <p:cNvGraphicFramePr>
            <a:graphicFrameLocks noGrp="1"/>
          </p:cNvGraphicFramePr>
          <p:nvPr>
            <p:extLst>
              <p:ext uri="{D42A27DB-BD31-4B8C-83A1-F6EECF244321}">
                <p14:modId xmlns:p14="http://schemas.microsoft.com/office/powerpoint/2010/main" val="3749468080"/>
              </p:ext>
            </p:extLst>
          </p:nvPr>
        </p:nvGraphicFramePr>
        <p:xfrm>
          <a:off x="1619250" y="1914525"/>
          <a:ext cx="8801100" cy="4175760"/>
        </p:xfrm>
        <a:graphic>
          <a:graphicData uri="http://schemas.openxmlformats.org/drawingml/2006/table">
            <a:tbl>
              <a:tblPr firstRow="1" bandRow="1">
                <a:tableStyleId>{073A0DAA-6AF3-43AB-8588-CEC1D06C72B9}</a:tableStyleId>
              </a:tblPr>
              <a:tblGrid>
                <a:gridCol w="4400550">
                  <a:extLst>
                    <a:ext uri="{9D8B030D-6E8A-4147-A177-3AD203B41FA5}">
                      <a16:colId xmlns:a16="http://schemas.microsoft.com/office/drawing/2014/main" val="1168288440"/>
                    </a:ext>
                  </a:extLst>
                </a:gridCol>
                <a:gridCol w="4400550">
                  <a:extLst>
                    <a:ext uri="{9D8B030D-6E8A-4147-A177-3AD203B41FA5}">
                      <a16:colId xmlns:a16="http://schemas.microsoft.com/office/drawing/2014/main" val="3674650744"/>
                    </a:ext>
                  </a:extLst>
                </a:gridCol>
              </a:tblGrid>
              <a:tr h="4175760">
                <a:tc>
                  <a:txBody>
                    <a:bodyPr/>
                    <a:lstStyle/>
                    <a:p>
                      <a:r>
                        <a:rPr lang="en-IN" sz="2000" b="1" dirty="0">
                          <a:solidFill>
                            <a:schemeClr val="bg1"/>
                          </a:solidFill>
                        </a:rPr>
                        <a:t>All Purpose Cluster</a:t>
                      </a:r>
                    </a:p>
                    <a:p>
                      <a:endParaRPr lang="en-IN" sz="2000" b="0" dirty="0"/>
                    </a:p>
                    <a:p>
                      <a:pPr marL="285750" indent="-285750">
                        <a:buFont typeface="Arial" panose="020B0604020202020204" pitchFamily="34" charset="0"/>
                        <a:buChar char="•"/>
                      </a:pPr>
                      <a:r>
                        <a:rPr lang="en-IN" sz="2000" b="0" dirty="0">
                          <a:solidFill>
                            <a:srgbClr val="FFC000"/>
                          </a:solidFill>
                        </a:rPr>
                        <a:t>Created Manually</a:t>
                      </a:r>
                    </a:p>
                    <a:p>
                      <a:pPr marL="285750" indent="-285750">
                        <a:buFont typeface="Arial" panose="020B0604020202020204" pitchFamily="34" charset="0"/>
                        <a:buChar char="•"/>
                      </a:pPr>
                      <a:endParaRPr lang="en-IN" sz="2000" b="0" dirty="0">
                        <a:solidFill>
                          <a:srgbClr val="FFC000"/>
                        </a:solidFill>
                      </a:endParaRPr>
                    </a:p>
                    <a:p>
                      <a:pPr marL="285750" indent="-285750">
                        <a:buFont typeface="Arial" panose="020B0604020202020204" pitchFamily="34" charset="0"/>
                        <a:buChar char="•"/>
                      </a:pPr>
                      <a:r>
                        <a:rPr lang="en-IN" sz="2000" b="0" dirty="0">
                          <a:solidFill>
                            <a:srgbClr val="FFC000"/>
                          </a:solidFill>
                        </a:rPr>
                        <a:t>Persistent</a:t>
                      </a:r>
                    </a:p>
                    <a:p>
                      <a:pPr marL="0" indent="0">
                        <a:buFont typeface="Arial" panose="020B0604020202020204" pitchFamily="34" charset="0"/>
                        <a:buNone/>
                      </a:pPr>
                      <a:endParaRPr lang="en-IN" sz="2000" b="0" dirty="0">
                        <a:solidFill>
                          <a:srgbClr val="FFC000"/>
                        </a:solidFill>
                      </a:endParaRPr>
                    </a:p>
                    <a:p>
                      <a:pPr marL="285750" indent="-285750">
                        <a:buFont typeface="Arial" panose="020B0604020202020204" pitchFamily="34" charset="0"/>
                        <a:buChar char="•"/>
                      </a:pPr>
                      <a:r>
                        <a:rPr lang="en-IN" sz="2000" b="0" dirty="0">
                          <a:solidFill>
                            <a:srgbClr val="FFC000"/>
                          </a:solidFill>
                        </a:rPr>
                        <a:t>Suitable for interactive workload</a:t>
                      </a:r>
                    </a:p>
                    <a:p>
                      <a:pPr marL="285750" indent="-285750">
                        <a:buFont typeface="Arial" panose="020B0604020202020204" pitchFamily="34" charset="0"/>
                        <a:buChar char="•"/>
                      </a:pPr>
                      <a:endParaRPr lang="en-IN" sz="2000" b="0" dirty="0">
                        <a:solidFill>
                          <a:srgbClr val="FFC000"/>
                        </a:solidFill>
                      </a:endParaRPr>
                    </a:p>
                    <a:p>
                      <a:pPr marL="285750" indent="-285750">
                        <a:buFont typeface="Arial" panose="020B0604020202020204" pitchFamily="34" charset="0"/>
                        <a:buChar char="•"/>
                      </a:pPr>
                      <a:r>
                        <a:rPr lang="en-IN" sz="2000" b="0" dirty="0">
                          <a:solidFill>
                            <a:srgbClr val="FFC000"/>
                          </a:solidFill>
                        </a:rPr>
                        <a:t>Shared among many users</a:t>
                      </a:r>
                    </a:p>
                    <a:p>
                      <a:pPr marL="285750" indent="-285750">
                        <a:buFont typeface="Arial" panose="020B0604020202020204" pitchFamily="34" charset="0"/>
                        <a:buChar char="•"/>
                      </a:pPr>
                      <a:endParaRPr lang="en-IN" sz="2000" b="0" dirty="0">
                        <a:solidFill>
                          <a:srgbClr val="FFC000"/>
                        </a:solidFill>
                      </a:endParaRPr>
                    </a:p>
                    <a:p>
                      <a:pPr marL="285750" indent="-285750">
                        <a:buFont typeface="Arial" panose="020B0604020202020204" pitchFamily="34" charset="0"/>
                        <a:buChar char="•"/>
                      </a:pPr>
                      <a:r>
                        <a:rPr lang="en-IN" sz="2000" b="0" dirty="0">
                          <a:solidFill>
                            <a:srgbClr val="FFC000"/>
                          </a:solidFill>
                        </a:rPr>
                        <a:t>Expensive to run</a:t>
                      </a:r>
                    </a:p>
                  </a:txBody>
                  <a:tcPr/>
                </a:tc>
                <a:tc>
                  <a:txBody>
                    <a:bodyPr/>
                    <a:lstStyle/>
                    <a:p>
                      <a:r>
                        <a:rPr lang="en-IN" sz="2000" b="1" dirty="0"/>
                        <a:t>Job Cluster</a:t>
                      </a:r>
                    </a:p>
                    <a:p>
                      <a:endParaRPr lang="en-IN" sz="2800" b="0" dirty="0"/>
                    </a:p>
                    <a:p>
                      <a:pPr marL="285750" indent="-285750">
                        <a:buFont typeface="Arial" panose="020B0604020202020204" pitchFamily="34" charset="0"/>
                        <a:buChar char="•"/>
                      </a:pPr>
                      <a:r>
                        <a:rPr lang="en-IN" sz="2000" b="0" dirty="0">
                          <a:solidFill>
                            <a:srgbClr val="FFC000"/>
                          </a:solidFill>
                        </a:rPr>
                        <a:t>Created by Jobs</a:t>
                      </a:r>
                    </a:p>
                    <a:p>
                      <a:pPr marL="0" indent="0">
                        <a:buFont typeface="Arial" panose="020B0604020202020204" pitchFamily="34" charset="0"/>
                        <a:buNone/>
                      </a:pPr>
                      <a:endParaRPr lang="en-IN" sz="2000" b="0" dirty="0">
                        <a:solidFill>
                          <a:srgbClr val="FFC000"/>
                        </a:solidFill>
                      </a:endParaRPr>
                    </a:p>
                    <a:p>
                      <a:pPr marL="285750" indent="-285750">
                        <a:buFont typeface="Arial" panose="020B0604020202020204" pitchFamily="34" charset="0"/>
                        <a:buChar char="•"/>
                      </a:pPr>
                      <a:r>
                        <a:rPr lang="en-IN" sz="2000" b="0" dirty="0">
                          <a:solidFill>
                            <a:srgbClr val="FFC000"/>
                          </a:solidFill>
                        </a:rPr>
                        <a:t>Terminated at end of job</a:t>
                      </a:r>
                    </a:p>
                    <a:p>
                      <a:pPr marL="285750" indent="-285750">
                        <a:buFont typeface="Arial" panose="020B0604020202020204" pitchFamily="34" charset="0"/>
                        <a:buChar char="•"/>
                      </a:pPr>
                      <a:endParaRPr lang="en-IN" sz="2000" b="0" dirty="0">
                        <a:solidFill>
                          <a:srgbClr val="FFC000"/>
                        </a:solidFill>
                      </a:endParaRPr>
                    </a:p>
                    <a:p>
                      <a:pPr marL="285750" indent="-285750">
                        <a:buFont typeface="Arial" panose="020B0604020202020204" pitchFamily="34" charset="0"/>
                        <a:buChar char="•"/>
                      </a:pPr>
                      <a:r>
                        <a:rPr lang="en-IN" sz="2000" b="0" dirty="0">
                          <a:solidFill>
                            <a:srgbClr val="FFC000"/>
                          </a:solidFill>
                        </a:rPr>
                        <a:t>Suitable for automated workload</a:t>
                      </a:r>
                    </a:p>
                    <a:p>
                      <a:pPr marL="285750" indent="-285750">
                        <a:buFont typeface="Arial" panose="020B0604020202020204" pitchFamily="34" charset="0"/>
                        <a:buChar char="•"/>
                      </a:pPr>
                      <a:endParaRPr lang="en-IN" sz="2000" b="0" dirty="0">
                        <a:solidFill>
                          <a:srgbClr val="FFC000"/>
                        </a:solidFill>
                      </a:endParaRPr>
                    </a:p>
                    <a:p>
                      <a:pPr marL="285750" indent="-285750">
                        <a:buFont typeface="Arial" panose="020B0604020202020204" pitchFamily="34" charset="0"/>
                        <a:buChar char="•"/>
                      </a:pPr>
                      <a:r>
                        <a:rPr lang="en-IN" sz="2000" b="0" dirty="0">
                          <a:solidFill>
                            <a:srgbClr val="FFC000"/>
                          </a:solidFill>
                        </a:rPr>
                        <a:t>Isolated just for the job</a:t>
                      </a:r>
                    </a:p>
                    <a:p>
                      <a:pPr marL="285750" indent="-285750">
                        <a:buFont typeface="Arial" panose="020B0604020202020204" pitchFamily="34" charset="0"/>
                        <a:buChar char="•"/>
                      </a:pPr>
                      <a:endParaRPr lang="en-IN" sz="2000" b="0" dirty="0">
                        <a:solidFill>
                          <a:srgbClr val="FFC000"/>
                        </a:solidFill>
                      </a:endParaRPr>
                    </a:p>
                    <a:p>
                      <a:pPr marL="285750" indent="-285750">
                        <a:buFont typeface="Arial" panose="020B0604020202020204" pitchFamily="34" charset="0"/>
                        <a:buChar char="•"/>
                      </a:pPr>
                      <a:r>
                        <a:rPr lang="en-IN" sz="2000" b="0" dirty="0">
                          <a:solidFill>
                            <a:srgbClr val="FFC000"/>
                          </a:solidFill>
                        </a:rPr>
                        <a:t>Cheaper to run</a:t>
                      </a:r>
                    </a:p>
                  </a:txBody>
                  <a:tcPr/>
                </a:tc>
                <a:extLst>
                  <a:ext uri="{0D108BD9-81ED-4DB2-BD59-A6C34878D82A}">
                    <a16:rowId xmlns:a16="http://schemas.microsoft.com/office/drawing/2014/main" val="888962200"/>
                  </a:ext>
                </a:extLst>
              </a:tr>
            </a:tbl>
          </a:graphicData>
        </a:graphic>
      </p:graphicFrame>
      <p:sp>
        <p:nvSpPr>
          <p:cNvPr id="3" name="Text Placeholder 2">
            <a:extLst>
              <a:ext uri="{FF2B5EF4-FFF2-40B4-BE49-F238E27FC236}">
                <a16:creationId xmlns:a16="http://schemas.microsoft.com/office/drawing/2014/main" id="{6DA40444-2558-785F-D511-F67641D491C7}"/>
              </a:ext>
            </a:extLst>
          </p:cNvPr>
          <p:cNvSpPr txBox="1">
            <a:spLocks/>
          </p:cNvSpPr>
          <p:nvPr/>
        </p:nvSpPr>
        <p:spPr>
          <a:xfrm>
            <a:off x="609918" y="1185544"/>
            <a:ext cx="10980738" cy="590401"/>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Clusters are nothing but the collection of virtual machines</a:t>
            </a:r>
          </a:p>
        </p:txBody>
      </p:sp>
    </p:spTree>
    <p:extLst>
      <p:ext uri="{BB962C8B-B14F-4D97-AF65-F5344CB8AC3E}">
        <p14:creationId xmlns:p14="http://schemas.microsoft.com/office/powerpoint/2010/main" val="3093342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Cluster Configuration</a:t>
            </a:r>
          </a:p>
        </p:txBody>
      </p:sp>
      <p:sp>
        <p:nvSpPr>
          <p:cNvPr id="3" name="Text Placeholder 2">
            <a:extLst>
              <a:ext uri="{FF2B5EF4-FFF2-40B4-BE49-F238E27FC236}">
                <a16:creationId xmlns:a16="http://schemas.microsoft.com/office/drawing/2014/main" id="{6DA40444-2558-785F-D511-F67641D491C7}"/>
              </a:ext>
            </a:extLst>
          </p:cNvPr>
          <p:cNvSpPr txBox="1">
            <a:spLocks/>
          </p:cNvSpPr>
          <p:nvPr/>
        </p:nvSpPr>
        <p:spPr>
          <a:xfrm>
            <a:off x="609918" y="1185544"/>
            <a:ext cx="10980738" cy="5072381"/>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800" dirty="0">
                <a:solidFill>
                  <a:srgbClr val="FF0000"/>
                </a:solidFill>
              </a:rPr>
              <a:t>Nodes</a:t>
            </a:r>
            <a:r>
              <a:rPr lang="en-IN" sz="1800" dirty="0"/>
              <a:t> - Single(1 driver Node) / Multi node(1 driver, Multiple Worker Nodes)</a:t>
            </a:r>
          </a:p>
          <a:p>
            <a:endParaRPr lang="en-IN" sz="1800" dirty="0"/>
          </a:p>
          <a:p>
            <a:r>
              <a:rPr lang="en-IN" sz="1800" dirty="0">
                <a:solidFill>
                  <a:srgbClr val="FF0000"/>
                </a:solidFill>
              </a:rPr>
              <a:t>Access Mode </a:t>
            </a:r>
            <a:r>
              <a:rPr lang="en-IN" sz="1800" dirty="0"/>
              <a:t>-  Single user , Shared , No Isolation( no process isolation ), Custom(available only on legacy systems) </a:t>
            </a:r>
          </a:p>
          <a:p>
            <a:endParaRPr lang="en-IN" sz="1800" dirty="0"/>
          </a:p>
          <a:p>
            <a:r>
              <a:rPr lang="en-IN" sz="1800" dirty="0">
                <a:solidFill>
                  <a:srgbClr val="FF0000"/>
                </a:solidFill>
              </a:rPr>
              <a:t>Runtimes</a:t>
            </a:r>
            <a:r>
              <a:rPr lang="en-IN" sz="1800" dirty="0"/>
              <a:t>-  Databricks runtime, Databricks runtime ML, Photon Runtime, Databricks Runtime Light</a:t>
            </a:r>
          </a:p>
          <a:p>
            <a:endParaRPr lang="en-IN" sz="1800" dirty="0"/>
          </a:p>
          <a:p>
            <a:r>
              <a:rPr lang="en-IN" sz="1800" dirty="0">
                <a:solidFill>
                  <a:srgbClr val="FF0000"/>
                </a:solidFill>
              </a:rPr>
              <a:t>Auto Scaling </a:t>
            </a:r>
            <a:r>
              <a:rPr lang="en-IN" sz="1800" dirty="0"/>
              <a:t>-  User specifies min/max worker nodes. </a:t>
            </a:r>
            <a:r>
              <a:rPr lang="en-IN" sz="1800" dirty="0" err="1"/>
              <a:t>Autoscales</a:t>
            </a:r>
            <a:r>
              <a:rPr lang="en-IN" sz="1800" dirty="0"/>
              <a:t> </a:t>
            </a:r>
            <a:r>
              <a:rPr lang="en-IN" sz="1800" dirty="0" err="1"/>
              <a:t>btwn</a:t>
            </a:r>
            <a:r>
              <a:rPr lang="en-IN" sz="1800" dirty="0"/>
              <a:t> min and max based on work load</a:t>
            </a:r>
          </a:p>
          <a:p>
            <a:endParaRPr lang="en-IN" sz="1800" dirty="0"/>
          </a:p>
          <a:p>
            <a:r>
              <a:rPr lang="en-IN" sz="1800" dirty="0">
                <a:solidFill>
                  <a:srgbClr val="FF0000"/>
                </a:solidFill>
              </a:rPr>
              <a:t>Auto Termination </a:t>
            </a:r>
            <a:r>
              <a:rPr lang="en-IN" sz="1800" dirty="0"/>
              <a:t>-  Terminates after X min of inactivity. Default = 120 minutes</a:t>
            </a:r>
          </a:p>
          <a:p>
            <a:endParaRPr lang="en-IN" sz="1800" dirty="0"/>
          </a:p>
          <a:p>
            <a:r>
              <a:rPr lang="en-IN" sz="1800" dirty="0">
                <a:solidFill>
                  <a:srgbClr val="FF0000"/>
                </a:solidFill>
              </a:rPr>
              <a:t>Cluster VM Type/ Size </a:t>
            </a:r>
            <a:r>
              <a:rPr lang="en-IN" sz="1800" dirty="0"/>
              <a:t>-  Memory Optimized, Compute Optimized, Storage Optimized, General purpose , GPU Accelerated</a:t>
            </a:r>
          </a:p>
          <a:p>
            <a:endParaRPr lang="en-IN" sz="1800" dirty="0"/>
          </a:p>
          <a:p>
            <a:r>
              <a:rPr lang="en-IN" sz="1800" dirty="0">
                <a:solidFill>
                  <a:srgbClr val="FF0000"/>
                </a:solidFill>
              </a:rPr>
              <a:t>Cluster Policy </a:t>
            </a:r>
            <a:r>
              <a:rPr lang="en-IN" sz="1800" dirty="0"/>
              <a:t>–  Personal Compute(Simplified), Unrestricted </a:t>
            </a:r>
          </a:p>
          <a:p>
            <a:endParaRPr lang="en-IN" sz="1800" dirty="0"/>
          </a:p>
          <a:p>
            <a:endParaRPr lang="en-IN" sz="1800" dirty="0"/>
          </a:p>
          <a:p>
            <a:endParaRPr lang="en-IN" sz="1800" dirty="0"/>
          </a:p>
          <a:p>
            <a:endParaRPr lang="en-IN" sz="1800" dirty="0"/>
          </a:p>
          <a:p>
            <a:endParaRPr lang="en-IN" sz="1800" dirty="0"/>
          </a:p>
          <a:p>
            <a:endParaRPr lang="en-IN" sz="1800" dirty="0"/>
          </a:p>
        </p:txBody>
      </p:sp>
    </p:spTree>
    <p:extLst>
      <p:ext uri="{BB962C8B-B14F-4D97-AF65-F5344CB8AC3E}">
        <p14:creationId xmlns:p14="http://schemas.microsoft.com/office/powerpoint/2010/main" val="270844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b="1" dirty="0"/>
              <a:t>What is Spark?</a:t>
            </a:r>
            <a:endParaRPr lang="en-IN" b="1"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p:txBody>
          <a:bodyPr/>
          <a:lstStyle/>
          <a:p>
            <a:pPr>
              <a:lnSpc>
                <a:spcPct val="150000"/>
              </a:lnSpc>
            </a:pPr>
            <a:r>
              <a:rPr lang="en-IN" dirty="0"/>
              <a:t>Spark is an open source distributed computing engine. It is used for processing and analysing a large amount of data. Like Hadoop, spark also works in distributed nature but differs in in-memory processing.</a:t>
            </a:r>
          </a:p>
          <a:p>
            <a:pPr>
              <a:lnSpc>
                <a:spcPct val="150000"/>
              </a:lnSpc>
            </a:pPr>
            <a:r>
              <a:rPr lang="en-IN" dirty="0"/>
              <a:t>Compared to Hadoop or traditional systems, spark is 100 times faster in memory and 10 times faster in disc.</a:t>
            </a:r>
          </a:p>
          <a:p>
            <a:pPr>
              <a:lnSpc>
                <a:spcPct val="150000"/>
              </a:lnSpc>
            </a:pPr>
            <a:r>
              <a:rPr lang="en-IN" dirty="0"/>
              <a:t>Spark’s lightning speed is from in memory and parallel processing</a:t>
            </a:r>
          </a:p>
          <a:p>
            <a:pPr>
              <a:lnSpc>
                <a:spcPct val="150000"/>
              </a:lnSpc>
            </a:pPr>
            <a:r>
              <a:rPr lang="en-IN" dirty="0"/>
              <a:t>Spark has well designed layered architecture. It follows master/slave concept. That is driver(master) and worker(slave) concept. Between driver and worker layer comes cluster manager layer. These layers driver, worker and cluster manager and designed well within its boundary and loosely coupled to each other.</a:t>
            </a:r>
          </a:p>
        </p:txBody>
      </p:sp>
    </p:spTree>
    <p:extLst>
      <p:ext uri="{BB962C8B-B14F-4D97-AF65-F5344CB8AC3E}">
        <p14:creationId xmlns:p14="http://schemas.microsoft.com/office/powerpoint/2010/main" val="2300599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Cluster Configuration Creation</a:t>
            </a:r>
          </a:p>
        </p:txBody>
      </p:sp>
      <p:pic>
        <p:nvPicPr>
          <p:cNvPr id="5" name="Picture 4">
            <a:extLst>
              <a:ext uri="{FF2B5EF4-FFF2-40B4-BE49-F238E27FC236}">
                <a16:creationId xmlns:a16="http://schemas.microsoft.com/office/drawing/2014/main" id="{5C6AF939-74FF-A461-6A3F-F172149ED036}"/>
              </a:ext>
            </a:extLst>
          </p:cNvPr>
          <p:cNvPicPr>
            <a:picLocks noChangeAspect="1"/>
          </p:cNvPicPr>
          <p:nvPr/>
        </p:nvPicPr>
        <p:blipFill>
          <a:blip r:embed="rId2"/>
          <a:stretch>
            <a:fillRect/>
          </a:stretch>
        </p:blipFill>
        <p:spPr>
          <a:xfrm>
            <a:off x="790575" y="1168963"/>
            <a:ext cx="10464800" cy="4915202"/>
          </a:xfrm>
          <a:prstGeom prst="rect">
            <a:avLst/>
          </a:prstGeom>
        </p:spPr>
      </p:pic>
    </p:spTree>
    <p:extLst>
      <p:ext uri="{BB962C8B-B14F-4D97-AF65-F5344CB8AC3E}">
        <p14:creationId xmlns:p14="http://schemas.microsoft.com/office/powerpoint/2010/main" val="1047655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Databricks Notebook &amp; Magic Commands</a:t>
            </a:r>
          </a:p>
        </p:txBody>
      </p:sp>
      <p:sp>
        <p:nvSpPr>
          <p:cNvPr id="3" name="Text Placeholder 2">
            <a:extLst>
              <a:ext uri="{FF2B5EF4-FFF2-40B4-BE49-F238E27FC236}">
                <a16:creationId xmlns:a16="http://schemas.microsoft.com/office/drawing/2014/main" id="{D6F77674-8EA6-7C75-E2FE-70C876D3FB22}"/>
              </a:ext>
            </a:extLst>
          </p:cNvPr>
          <p:cNvSpPr txBox="1">
            <a:spLocks/>
          </p:cNvSpPr>
          <p:nvPr/>
        </p:nvSpPr>
        <p:spPr>
          <a:xfrm>
            <a:off x="609918" y="1185544"/>
            <a:ext cx="10980738" cy="5072381"/>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Databricks Notebook is a collection of cells that run commands on </a:t>
            </a:r>
            <a:r>
              <a:rPr lang="en-IN" dirty="0" err="1"/>
              <a:t>databricks</a:t>
            </a:r>
            <a:r>
              <a:rPr lang="en-IN" dirty="0"/>
              <a:t> cluster</a:t>
            </a:r>
          </a:p>
          <a:p>
            <a:endParaRPr lang="en-IN" dirty="0"/>
          </a:p>
          <a:p>
            <a:r>
              <a:rPr lang="en-IN" dirty="0"/>
              <a:t>Magic Commands:</a:t>
            </a:r>
          </a:p>
          <a:p>
            <a:endParaRPr lang="en-IN" dirty="0"/>
          </a:p>
          <a:p>
            <a:pPr lvl="1"/>
            <a:r>
              <a:rPr lang="en-IN" dirty="0"/>
              <a:t>% </a:t>
            </a:r>
            <a:r>
              <a:rPr lang="en-IN" dirty="0" err="1"/>
              <a:t>sql</a:t>
            </a:r>
            <a:r>
              <a:rPr lang="en-IN" dirty="0"/>
              <a:t>                (Converts the cell to </a:t>
            </a:r>
            <a:r>
              <a:rPr lang="en-IN" dirty="0" err="1"/>
              <a:t>sql</a:t>
            </a:r>
            <a:r>
              <a:rPr lang="en-IN" dirty="0"/>
              <a:t>)</a:t>
            </a:r>
          </a:p>
          <a:p>
            <a:pPr marL="356616" lvl="1" indent="0">
              <a:buNone/>
            </a:pPr>
            <a:endParaRPr lang="en-IN" dirty="0"/>
          </a:p>
          <a:p>
            <a:pPr lvl="1"/>
            <a:r>
              <a:rPr lang="en-IN" dirty="0"/>
              <a:t>% </a:t>
            </a:r>
            <a:r>
              <a:rPr lang="en-IN" dirty="0" err="1"/>
              <a:t>scala</a:t>
            </a:r>
            <a:r>
              <a:rPr lang="en-IN" dirty="0"/>
              <a:t>             (Converts the cell to </a:t>
            </a:r>
            <a:r>
              <a:rPr lang="en-IN" dirty="0" err="1"/>
              <a:t>scala</a:t>
            </a:r>
            <a:r>
              <a:rPr lang="en-IN" dirty="0"/>
              <a:t>)</a:t>
            </a:r>
          </a:p>
          <a:p>
            <a:pPr marL="356616" lvl="1" indent="0">
              <a:buNone/>
            </a:pPr>
            <a:endParaRPr lang="en-IN" dirty="0"/>
          </a:p>
          <a:p>
            <a:pPr lvl="1"/>
            <a:r>
              <a:rPr lang="en-IN" dirty="0"/>
              <a:t>% md                 (Converts the cell to markdown)</a:t>
            </a:r>
          </a:p>
          <a:p>
            <a:pPr marL="356616" lvl="1" indent="0">
              <a:buNone/>
            </a:pPr>
            <a:endParaRPr lang="en-IN" dirty="0"/>
          </a:p>
          <a:p>
            <a:pPr lvl="1"/>
            <a:r>
              <a:rPr lang="en-IN" dirty="0"/>
              <a:t>% python          (Converts the cell to python)</a:t>
            </a:r>
          </a:p>
          <a:p>
            <a:pPr marL="356616" lvl="1" indent="0">
              <a:buNone/>
            </a:pPr>
            <a:endParaRPr lang="en-IN" dirty="0"/>
          </a:p>
          <a:p>
            <a:pPr lvl="1"/>
            <a:r>
              <a:rPr lang="en-IN" dirty="0"/>
              <a:t>% fs                    (Converts the cell to filesystem)</a:t>
            </a:r>
          </a:p>
          <a:p>
            <a:pPr lvl="1"/>
            <a:endParaRPr lang="en-IN" dirty="0"/>
          </a:p>
          <a:p>
            <a:pPr lvl="1"/>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659698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Databricks Utilities</a:t>
            </a:r>
          </a:p>
        </p:txBody>
      </p:sp>
      <p:sp>
        <p:nvSpPr>
          <p:cNvPr id="3" name="Text Placeholder 2">
            <a:extLst>
              <a:ext uri="{FF2B5EF4-FFF2-40B4-BE49-F238E27FC236}">
                <a16:creationId xmlns:a16="http://schemas.microsoft.com/office/drawing/2014/main" id="{D6F77674-8EA6-7C75-E2FE-70C876D3FB22}"/>
              </a:ext>
            </a:extLst>
          </p:cNvPr>
          <p:cNvSpPr txBox="1">
            <a:spLocks/>
          </p:cNvSpPr>
          <p:nvPr/>
        </p:nvSpPr>
        <p:spPr>
          <a:xfrm>
            <a:off x="609918" y="1185544"/>
            <a:ext cx="10980738" cy="5072381"/>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Databricks Utilities makes it easier to combine different types of tasks in a single notebook.</a:t>
            </a:r>
          </a:p>
          <a:p>
            <a:endParaRPr lang="en-IN" dirty="0"/>
          </a:p>
          <a:p>
            <a:pPr lvl="1"/>
            <a:r>
              <a:rPr lang="en-IN" sz="2400" dirty="0"/>
              <a:t>File System Utilities (mount azure storage to </a:t>
            </a:r>
            <a:r>
              <a:rPr lang="en-IN" sz="2400" dirty="0" err="1"/>
              <a:t>db</a:t>
            </a:r>
            <a:r>
              <a:rPr lang="en-IN" sz="2400" dirty="0"/>
              <a:t>)</a:t>
            </a:r>
          </a:p>
          <a:p>
            <a:pPr lvl="1"/>
            <a:endParaRPr lang="en-IN" sz="2400" dirty="0"/>
          </a:p>
          <a:p>
            <a:pPr lvl="1"/>
            <a:r>
              <a:rPr lang="en-IN" sz="2400" dirty="0"/>
              <a:t>Secret Utilities (secrets from key vault)</a:t>
            </a:r>
          </a:p>
          <a:p>
            <a:pPr lvl="1"/>
            <a:endParaRPr lang="en-IN" sz="2400" dirty="0"/>
          </a:p>
          <a:p>
            <a:pPr lvl="1"/>
            <a:r>
              <a:rPr lang="en-IN" sz="2400" dirty="0"/>
              <a:t>Widget Utilities (pass parameter into notebook)</a:t>
            </a:r>
          </a:p>
          <a:p>
            <a:pPr lvl="1"/>
            <a:endParaRPr lang="en-IN" sz="2400" dirty="0"/>
          </a:p>
          <a:p>
            <a:pPr lvl="1"/>
            <a:r>
              <a:rPr lang="en-IN" sz="2400" dirty="0"/>
              <a:t>Notebook Workflow Utilities (chain notebooks together)</a:t>
            </a:r>
          </a:p>
          <a:p>
            <a:pPr marL="356616" lvl="1" indent="0">
              <a:buNone/>
            </a:pPr>
            <a:endParaRPr lang="en-IN" sz="2400" dirty="0"/>
          </a:p>
          <a:p>
            <a:r>
              <a:rPr lang="en-IN" dirty="0">
                <a:solidFill>
                  <a:srgbClr val="FF0000"/>
                </a:solidFill>
              </a:rPr>
              <a:t>Note: </a:t>
            </a:r>
            <a:r>
              <a:rPr lang="en-IN" dirty="0" err="1"/>
              <a:t>Dbutils</a:t>
            </a:r>
            <a:r>
              <a:rPr lang="en-IN" dirty="0"/>
              <a:t> vs fs – </a:t>
            </a:r>
            <a:r>
              <a:rPr lang="en-IN" dirty="0" err="1"/>
              <a:t>dbutils</a:t>
            </a:r>
            <a:r>
              <a:rPr lang="en-IN" dirty="0"/>
              <a:t> provide greater flexibility as it can be combined with other languages such as python , </a:t>
            </a:r>
            <a:r>
              <a:rPr lang="en-IN" dirty="0" err="1"/>
              <a:t>scala</a:t>
            </a:r>
            <a:r>
              <a:rPr lang="en-IN" dirty="0"/>
              <a:t> and R</a:t>
            </a:r>
          </a:p>
          <a:p>
            <a:endParaRPr lang="en-IN" dirty="0"/>
          </a:p>
          <a:p>
            <a:endParaRPr lang="en-IN" dirty="0"/>
          </a:p>
          <a:p>
            <a:endParaRPr lang="en-IN" dirty="0"/>
          </a:p>
        </p:txBody>
      </p:sp>
    </p:spTree>
    <p:extLst>
      <p:ext uri="{BB962C8B-B14F-4D97-AF65-F5344CB8AC3E}">
        <p14:creationId xmlns:p14="http://schemas.microsoft.com/office/powerpoint/2010/main" val="406416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Connect Azure Data Lake Gen 2 with Azure Databricks via Access Keys</a:t>
            </a:r>
          </a:p>
        </p:txBody>
      </p:sp>
      <p:pic>
        <p:nvPicPr>
          <p:cNvPr id="9" name="Picture 8">
            <a:extLst>
              <a:ext uri="{FF2B5EF4-FFF2-40B4-BE49-F238E27FC236}">
                <a16:creationId xmlns:a16="http://schemas.microsoft.com/office/drawing/2014/main" id="{5665D456-5956-0DF5-7289-3060BF5CF7BC}"/>
              </a:ext>
            </a:extLst>
          </p:cNvPr>
          <p:cNvPicPr>
            <a:picLocks noChangeAspect="1"/>
          </p:cNvPicPr>
          <p:nvPr/>
        </p:nvPicPr>
        <p:blipFill>
          <a:blip r:embed="rId2"/>
          <a:stretch>
            <a:fillRect/>
          </a:stretch>
        </p:blipFill>
        <p:spPr>
          <a:xfrm>
            <a:off x="874506" y="3609975"/>
            <a:ext cx="1981200" cy="1009650"/>
          </a:xfrm>
          <a:prstGeom prst="rect">
            <a:avLst/>
          </a:prstGeom>
        </p:spPr>
      </p:pic>
      <p:pic>
        <p:nvPicPr>
          <p:cNvPr id="11" name="Picture 10">
            <a:extLst>
              <a:ext uri="{FF2B5EF4-FFF2-40B4-BE49-F238E27FC236}">
                <a16:creationId xmlns:a16="http://schemas.microsoft.com/office/drawing/2014/main" id="{3908BAA3-D588-24B9-AFED-31B5E0A1C5DC}"/>
              </a:ext>
            </a:extLst>
          </p:cNvPr>
          <p:cNvPicPr>
            <a:picLocks noChangeAspect="1"/>
          </p:cNvPicPr>
          <p:nvPr/>
        </p:nvPicPr>
        <p:blipFill>
          <a:blip r:embed="rId3"/>
          <a:stretch>
            <a:fillRect/>
          </a:stretch>
        </p:blipFill>
        <p:spPr>
          <a:xfrm>
            <a:off x="4636398" y="3574407"/>
            <a:ext cx="1452838" cy="1045218"/>
          </a:xfrm>
          <a:prstGeom prst="rect">
            <a:avLst/>
          </a:prstGeom>
        </p:spPr>
      </p:pic>
      <p:pic>
        <p:nvPicPr>
          <p:cNvPr id="13" name="Picture 12">
            <a:extLst>
              <a:ext uri="{FF2B5EF4-FFF2-40B4-BE49-F238E27FC236}">
                <a16:creationId xmlns:a16="http://schemas.microsoft.com/office/drawing/2014/main" id="{5DB509CF-BEA5-C1BA-F44E-B10178B157FD}"/>
              </a:ext>
            </a:extLst>
          </p:cNvPr>
          <p:cNvPicPr>
            <a:picLocks noChangeAspect="1"/>
          </p:cNvPicPr>
          <p:nvPr/>
        </p:nvPicPr>
        <p:blipFill>
          <a:blip r:embed="rId4"/>
          <a:stretch>
            <a:fillRect/>
          </a:stretch>
        </p:blipFill>
        <p:spPr>
          <a:xfrm>
            <a:off x="7975807" y="3161885"/>
            <a:ext cx="2886075" cy="1724025"/>
          </a:xfrm>
          <a:prstGeom prst="rect">
            <a:avLst/>
          </a:prstGeom>
        </p:spPr>
      </p:pic>
      <p:cxnSp>
        <p:nvCxnSpPr>
          <p:cNvPr id="15" name="Straight Arrow Connector 14">
            <a:extLst>
              <a:ext uri="{FF2B5EF4-FFF2-40B4-BE49-F238E27FC236}">
                <a16:creationId xmlns:a16="http://schemas.microsoft.com/office/drawing/2014/main" id="{7D3B340E-BCA0-CFAA-F227-5CCD90B53A0A}"/>
              </a:ext>
            </a:extLst>
          </p:cNvPr>
          <p:cNvCxnSpPr>
            <a:cxnSpLocks/>
          </p:cNvCxnSpPr>
          <p:nvPr/>
        </p:nvCxnSpPr>
        <p:spPr>
          <a:xfrm>
            <a:off x="3279913" y="4097016"/>
            <a:ext cx="944217"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8BEF58-BAAA-51CD-C280-F2029D543BCA}"/>
              </a:ext>
            </a:extLst>
          </p:cNvPr>
          <p:cNvCxnSpPr>
            <a:cxnSpLocks/>
          </p:cNvCxnSpPr>
          <p:nvPr/>
        </p:nvCxnSpPr>
        <p:spPr>
          <a:xfrm>
            <a:off x="6672469" y="4114800"/>
            <a:ext cx="944217"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E13A64-B2E8-8E47-3B72-C3CAD9494386}"/>
              </a:ext>
            </a:extLst>
          </p:cNvPr>
          <p:cNvSpPr txBox="1"/>
          <p:nvPr/>
        </p:nvSpPr>
        <p:spPr>
          <a:xfrm>
            <a:off x="3936517" y="5014000"/>
            <a:ext cx="3008003" cy="584775"/>
          </a:xfrm>
          <a:prstGeom prst="rect">
            <a:avLst/>
          </a:prstGeom>
          <a:noFill/>
        </p:spPr>
        <p:txBody>
          <a:bodyPr wrap="none" lIns="0" tIns="36576" rIns="0" bIns="0" rtlCol="0">
            <a:spAutoFit/>
          </a:bodyPr>
          <a:lstStyle/>
          <a:p>
            <a:pPr algn="ctr">
              <a:lnSpc>
                <a:spcPct val="85000"/>
              </a:lnSpc>
              <a:spcAft>
                <a:spcPts val="600"/>
              </a:spcAft>
              <a:buClr>
                <a:schemeClr val="accent2"/>
              </a:buClr>
              <a:buSzPct val="70000"/>
            </a:pPr>
            <a:r>
              <a:rPr lang="en-IN" dirty="0">
                <a:solidFill>
                  <a:schemeClr val="bg1"/>
                </a:solidFill>
              </a:rPr>
              <a:t>Access Key</a:t>
            </a:r>
          </a:p>
          <a:p>
            <a:pPr algn="ctr">
              <a:lnSpc>
                <a:spcPct val="85000"/>
              </a:lnSpc>
              <a:spcAft>
                <a:spcPts val="600"/>
              </a:spcAft>
              <a:buClr>
                <a:schemeClr val="accent2"/>
              </a:buClr>
              <a:buSzPct val="70000"/>
            </a:pPr>
            <a:r>
              <a:rPr lang="en-IN" dirty="0" err="1">
                <a:solidFill>
                  <a:schemeClr val="bg1"/>
                </a:solidFill>
              </a:rPr>
              <a:t>abfs</a:t>
            </a:r>
            <a:r>
              <a:rPr lang="en-IN" dirty="0">
                <a:solidFill>
                  <a:schemeClr val="bg1"/>
                </a:solidFill>
              </a:rPr>
              <a:t> (Azure blob File System)</a:t>
            </a:r>
          </a:p>
        </p:txBody>
      </p:sp>
      <p:sp>
        <p:nvSpPr>
          <p:cNvPr id="19" name="Text Placeholder 2">
            <a:extLst>
              <a:ext uri="{FF2B5EF4-FFF2-40B4-BE49-F238E27FC236}">
                <a16:creationId xmlns:a16="http://schemas.microsoft.com/office/drawing/2014/main" id="{B7E53EDE-D125-96CF-2A07-2FA6866CA66B}"/>
              </a:ext>
            </a:extLst>
          </p:cNvPr>
          <p:cNvSpPr>
            <a:spLocks noGrp="1"/>
          </p:cNvSpPr>
          <p:nvPr>
            <p:ph type="body" sz="quarter" idx="10"/>
          </p:nvPr>
        </p:nvSpPr>
        <p:spPr>
          <a:xfrm>
            <a:off x="609600" y="1137920"/>
            <a:ext cx="10980738" cy="776554"/>
          </a:xfrm>
        </p:spPr>
        <p:txBody>
          <a:bodyPr/>
          <a:lstStyle/>
          <a:p>
            <a:r>
              <a:rPr lang="en-IN" dirty="0"/>
              <a:t>Access Keys grant full access to storage account </a:t>
            </a:r>
          </a:p>
          <a:p>
            <a:pPr marL="0" indent="0">
              <a:buNone/>
            </a:pPr>
            <a:endParaRPr lang="en-IN" dirty="0"/>
          </a:p>
          <a:p>
            <a:r>
              <a:rPr lang="en-IN" dirty="0"/>
              <a:t>Each storage account comes with 2 keys (512 bit) which grants full access to storage account</a:t>
            </a:r>
          </a:p>
          <a:p>
            <a:pPr marL="0" indent="0">
              <a:buNone/>
            </a:pPr>
            <a:endParaRPr lang="en-IN" dirty="0"/>
          </a:p>
          <a:p>
            <a:r>
              <a:rPr lang="en-IN" dirty="0"/>
              <a:t>Keys can be regenerated</a:t>
            </a:r>
          </a:p>
          <a:p>
            <a:pPr marL="0" indent="0">
              <a:buNone/>
            </a:pPr>
            <a:endParaRPr lang="en-IN" dirty="0"/>
          </a:p>
        </p:txBody>
      </p:sp>
      <p:sp>
        <p:nvSpPr>
          <p:cNvPr id="20" name="TextBox 19">
            <a:extLst>
              <a:ext uri="{FF2B5EF4-FFF2-40B4-BE49-F238E27FC236}">
                <a16:creationId xmlns:a16="http://schemas.microsoft.com/office/drawing/2014/main" id="{B442947C-5DDE-1590-FDA1-725BC348453E}"/>
              </a:ext>
            </a:extLst>
          </p:cNvPr>
          <p:cNvSpPr txBox="1"/>
          <p:nvPr/>
        </p:nvSpPr>
        <p:spPr>
          <a:xfrm>
            <a:off x="8327072" y="5051237"/>
            <a:ext cx="2323136" cy="272382"/>
          </a:xfrm>
          <a:prstGeom prst="rect">
            <a:avLst/>
          </a:prstGeom>
          <a:noFill/>
        </p:spPr>
        <p:txBody>
          <a:bodyPr wrap="none" lIns="0" tIns="36576" rIns="0" bIns="0" rtlCol="0">
            <a:spAutoFit/>
          </a:bodyPr>
          <a:lstStyle/>
          <a:p>
            <a:pPr algn="ctr">
              <a:lnSpc>
                <a:spcPct val="85000"/>
              </a:lnSpc>
              <a:spcAft>
                <a:spcPts val="600"/>
              </a:spcAft>
              <a:buClr>
                <a:schemeClr val="accent2"/>
              </a:buClr>
              <a:buSzPct val="70000"/>
            </a:pPr>
            <a:r>
              <a:rPr lang="en-IN" dirty="0">
                <a:solidFill>
                  <a:schemeClr val="bg1"/>
                </a:solidFill>
              </a:rPr>
              <a:t>Azure Data Lake Gen2</a:t>
            </a:r>
          </a:p>
        </p:txBody>
      </p:sp>
    </p:spTree>
    <p:extLst>
      <p:ext uri="{BB962C8B-B14F-4D97-AF65-F5344CB8AC3E}">
        <p14:creationId xmlns:p14="http://schemas.microsoft.com/office/powerpoint/2010/main" val="2928536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D73DE-0DCE-324D-5B11-2F5E3E51ED62}"/>
              </a:ext>
            </a:extLst>
          </p:cNvPr>
          <p:cNvPicPr>
            <a:picLocks noChangeAspect="1"/>
          </p:cNvPicPr>
          <p:nvPr/>
        </p:nvPicPr>
        <p:blipFill>
          <a:blip r:embed="rId2"/>
          <a:stretch>
            <a:fillRect/>
          </a:stretch>
        </p:blipFill>
        <p:spPr>
          <a:xfrm>
            <a:off x="0" y="0"/>
            <a:ext cx="12177927" cy="6858000"/>
          </a:xfrm>
          <a:prstGeom prst="rect">
            <a:avLst/>
          </a:prstGeom>
        </p:spPr>
      </p:pic>
      <p:sp>
        <p:nvSpPr>
          <p:cNvPr id="7" name="Rectangle 6">
            <a:extLst>
              <a:ext uri="{FF2B5EF4-FFF2-40B4-BE49-F238E27FC236}">
                <a16:creationId xmlns:a16="http://schemas.microsoft.com/office/drawing/2014/main" id="{5C0DA997-A80D-D9CC-4842-83594C05FA73}"/>
              </a:ext>
            </a:extLst>
          </p:cNvPr>
          <p:cNvSpPr/>
          <p:nvPr/>
        </p:nvSpPr>
        <p:spPr>
          <a:xfrm>
            <a:off x="2705099" y="878052"/>
            <a:ext cx="9124951" cy="750723"/>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TextBox 7">
            <a:extLst>
              <a:ext uri="{FF2B5EF4-FFF2-40B4-BE49-F238E27FC236}">
                <a16:creationId xmlns:a16="http://schemas.microsoft.com/office/drawing/2014/main" id="{7D756242-0655-452A-E0C7-FADEB58A2A9B}"/>
              </a:ext>
            </a:extLst>
          </p:cNvPr>
          <p:cNvSpPr txBox="1"/>
          <p:nvPr/>
        </p:nvSpPr>
        <p:spPr>
          <a:xfrm>
            <a:off x="2781299" y="997828"/>
            <a:ext cx="9124951"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b="1" dirty="0" err="1">
                <a:solidFill>
                  <a:srgbClr val="00B0F0"/>
                </a:solidFill>
              </a:rPr>
              <a:t>spark.conf.set</a:t>
            </a:r>
            <a:r>
              <a:rPr lang="en-IN" sz="1600" b="1" dirty="0">
                <a:solidFill>
                  <a:srgbClr val="00B0F0"/>
                </a:solidFill>
              </a:rPr>
              <a:t>(“</a:t>
            </a:r>
            <a:r>
              <a:rPr lang="en-IN" sz="1600" b="1" dirty="0" err="1">
                <a:solidFill>
                  <a:srgbClr val="00B0F0"/>
                </a:solidFill>
              </a:rPr>
              <a:t>fs.azure.account.key</a:t>
            </a:r>
            <a:r>
              <a:rPr lang="en-IN" sz="1600" b="1" dirty="0">
                <a:solidFill>
                  <a:srgbClr val="00B0F0"/>
                </a:solidFill>
              </a:rPr>
              <a:t>.&lt;storage-account&gt;.dfs.core.windows.net”,”&lt;access key&gt;”)</a:t>
            </a:r>
          </a:p>
        </p:txBody>
      </p:sp>
      <p:sp>
        <p:nvSpPr>
          <p:cNvPr id="10" name="TextBox 9">
            <a:extLst>
              <a:ext uri="{FF2B5EF4-FFF2-40B4-BE49-F238E27FC236}">
                <a16:creationId xmlns:a16="http://schemas.microsoft.com/office/drawing/2014/main" id="{18937525-E16B-27C5-6C1F-5EA5A1E5EE23}"/>
              </a:ext>
            </a:extLst>
          </p:cNvPr>
          <p:cNvSpPr txBox="1"/>
          <p:nvPr/>
        </p:nvSpPr>
        <p:spPr>
          <a:xfrm>
            <a:off x="2781299" y="1279144"/>
            <a:ext cx="8763001"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b="1" dirty="0">
                <a:solidFill>
                  <a:srgbClr val="00B0F0"/>
                </a:solidFill>
              </a:rPr>
              <a:t>abfss://container@storage-acct.dfs.core.windows.net/file_name</a:t>
            </a:r>
          </a:p>
        </p:txBody>
      </p:sp>
    </p:spTree>
    <p:extLst>
      <p:ext uri="{BB962C8B-B14F-4D97-AF65-F5344CB8AC3E}">
        <p14:creationId xmlns:p14="http://schemas.microsoft.com/office/powerpoint/2010/main" val="3886200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Connect Azure Data Lake Gen 2 with Azure Databricks via SAS</a:t>
            </a:r>
          </a:p>
        </p:txBody>
      </p:sp>
      <p:pic>
        <p:nvPicPr>
          <p:cNvPr id="9" name="Picture 8">
            <a:extLst>
              <a:ext uri="{FF2B5EF4-FFF2-40B4-BE49-F238E27FC236}">
                <a16:creationId xmlns:a16="http://schemas.microsoft.com/office/drawing/2014/main" id="{5665D456-5956-0DF5-7289-3060BF5CF7BC}"/>
              </a:ext>
            </a:extLst>
          </p:cNvPr>
          <p:cNvPicPr>
            <a:picLocks noChangeAspect="1"/>
          </p:cNvPicPr>
          <p:nvPr/>
        </p:nvPicPr>
        <p:blipFill>
          <a:blip r:embed="rId2"/>
          <a:stretch>
            <a:fillRect/>
          </a:stretch>
        </p:blipFill>
        <p:spPr>
          <a:xfrm>
            <a:off x="874506" y="4057650"/>
            <a:ext cx="1981200" cy="1009650"/>
          </a:xfrm>
          <a:prstGeom prst="rect">
            <a:avLst/>
          </a:prstGeom>
        </p:spPr>
      </p:pic>
      <p:pic>
        <p:nvPicPr>
          <p:cNvPr id="11" name="Picture 10">
            <a:extLst>
              <a:ext uri="{FF2B5EF4-FFF2-40B4-BE49-F238E27FC236}">
                <a16:creationId xmlns:a16="http://schemas.microsoft.com/office/drawing/2014/main" id="{3908BAA3-D588-24B9-AFED-31B5E0A1C5DC}"/>
              </a:ext>
            </a:extLst>
          </p:cNvPr>
          <p:cNvPicPr>
            <a:picLocks noChangeAspect="1"/>
          </p:cNvPicPr>
          <p:nvPr/>
        </p:nvPicPr>
        <p:blipFill>
          <a:blip r:embed="rId3"/>
          <a:stretch>
            <a:fillRect/>
          </a:stretch>
        </p:blipFill>
        <p:spPr>
          <a:xfrm>
            <a:off x="4636398" y="4022082"/>
            <a:ext cx="1452838" cy="1045218"/>
          </a:xfrm>
          <a:prstGeom prst="rect">
            <a:avLst/>
          </a:prstGeom>
        </p:spPr>
      </p:pic>
      <p:pic>
        <p:nvPicPr>
          <p:cNvPr id="13" name="Picture 12">
            <a:extLst>
              <a:ext uri="{FF2B5EF4-FFF2-40B4-BE49-F238E27FC236}">
                <a16:creationId xmlns:a16="http://schemas.microsoft.com/office/drawing/2014/main" id="{5DB509CF-BEA5-C1BA-F44E-B10178B157FD}"/>
              </a:ext>
            </a:extLst>
          </p:cNvPr>
          <p:cNvPicPr>
            <a:picLocks noChangeAspect="1"/>
          </p:cNvPicPr>
          <p:nvPr/>
        </p:nvPicPr>
        <p:blipFill>
          <a:blip r:embed="rId4"/>
          <a:stretch>
            <a:fillRect/>
          </a:stretch>
        </p:blipFill>
        <p:spPr>
          <a:xfrm>
            <a:off x="8045602" y="3580985"/>
            <a:ext cx="2886075" cy="1724025"/>
          </a:xfrm>
          <a:prstGeom prst="rect">
            <a:avLst/>
          </a:prstGeom>
        </p:spPr>
      </p:pic>
      <p:cxnSp>
        <p:nvCxnSpPr>
          <p:cNvPr id="15" name="Straight Arrow Connector 14">
            <a:extLst>
              <a:ext uri="{FF2B5EF4-FFF2-40B4-BE49-F238E27FC236}">
                <a16:creationId xmlns:a16="http://schemas.microsoft.com/office/drawing/2014/main" id="{7D3B340E-BCA0-CFAA-F227-5CCD90B53A0A}"/>
              </a:ext>
            </a:extLst>
          </p:cNvPr>
          <p:cNvCxnSpPr>
            <a:cxnSpLocks/>
          </p:cNvCxnSpPr>
          <p:nvPr/>
        </p:nvCxnSpPr>
        <p:spPr>
          <a:xfrm>
            <a:off x="3279913" y="4544691"/>
            <a:ext cx="944217"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8BEF58-BAAA-51CD-C280-F2029D543BCA}"/>
              </a:ext>
            </a:extLst>
          </p:cNvPr>
          <p:cNvCxnSpPr>
            <a:cxnSpLocks/>
          </p:cNvCxnSpPr>
          <p:nvPr/>
        </p:nvCxnSpPr>
        <p:spPr>
          <a:xfrm>
            <a:off x="6672469" y="4562475"/>
            <a:ext cx="944217"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E13A64-B2E8-8E47-3B72-C3CAD9494386}"/>
              </a:ext>
            </a:extLst>
          </p:cNvPr>
          <p:cNvSpPr txBox="1"/>
          <p:nvPr/>
        </p:nvSpPr>
        <p:spPr>
          <a:xfrm>
            <a:off x="3989995" y="5597866"/>
            <a:ext cx="3154582" cy="272382"/>
          </a:xfrm>
          <a:prstGeom prst="rect">
            <a:avLst/>
          </a:prstGeom>
          <a:noFill/>
        </p:spPr>
        <p:txBody>
          <a:bodyPr wrap="none" lIns="0" tIns="36576" rIns="0" bIns="0" rtlCol="0">
            <a:spAutoFit/>
          </a:bodyPr>
          <a:lstStyle/>
          <a:p>
            <a:pPr algn="ctr">
              <a:lnSpc>
                <a:spcPct val="85000"/>
              </a:lnSpc>
              <a:spcAft>
                <a:spcPts val="600"/>
              </a:spcAft>
              <a:buClr>
                <a:schemeClr val="accent2"/>
              </a:buClr>
              <a:buSzPct val="70000"/>
            </a:pPr>
            <a:r>
              <a:rPr lang="en-IN" dirty="0">
                <a:solidFill>
                  <a:schemeClr val="bg1"/>
                </a:solidFill>
              </a:rPr>
              <a:t>Shared Access Signature(SAS)</a:t>
            </a:r>
          </a:p>
        </p:txBody>
      </p:sp>
      <p:sp>
        <p:nvSpPr>
          <p:cNvPr id="19" name="Text Placeholder 2">
            <a:extLst>
              <a:ext uri="{FF2B5EF4-FFF2-40B4-BE49-F238E27FC236}">
                <a16:creationId xmlns:a16="http://schemas.microsoft.com/office/drawing/2014/main" id="{B7E53EDE-D125-96CF-2A07-2FA6866CA66B}"/>
              </a:ext>
            </a:extLst>
          </p:cNvPr>
          <p:cNvSpPr>
            <a:spLocks noGrp="1"/>
          </p:cNvSpPr>
          <p:nvPr>
            <p:ph type="body" sz="quarter" idx="10"/>
          </p:nvPr>
        </p:nvSpPr>
        <p:spPr>
          <a:xfrm>
            <a:off x="609600" y="1137920"/>
            <a:ext cx="10980738" cy="776554"/>
          </a:xfrm>
        </p:spPr>
        <p:txBody>
          <a:bodyPr/>
          <a:lstStyle/>
          <a:p>
            <a:r>
              <a:rPr lang="en-IN" dirty="0"/>
              <a:t>Provides fine grained access to the storage</a:t>
            </a:r>
          </a:p>
          <a:p>
            <a:r>
              <a:rPr lang="en-IN" dirty="0"/>
              <a:t>Restricts access to specific resource types/Services</a:t>
            </a:r>
          </a:p>
          <a:p>
            <a:r>
              <a:rPr lang="en-IN" dirty="0"/>
              <a:t>Allows specific permission like read, write, list, delete</a:t>
            </a:r>
          </a:p>
          <a:p>
            <a:r>
              <a:rPr lang="en-IN" dirty="0"/>
              <a:t>Restrict access to specific time period</a:t>
            </a:r>
          </a:p>
          <a:p>
            <a:r>
              <a:rPr lang="en-IN" dirty="0"/>
              <a:t>Limits access to specific IP address</a:t>
            </a:r>
          </a:p>
          <a:p>
            <a:r>
              <a:rPr lang="en-IN" dirty="0"/>
              <a:t>Recommended access pattern for external clients</a:t>
            </a:r>
          </a:p>
        </p:txBody>
      </p:sp>
      <p:sp>
        <p:nvSpPr>
          <p:cNvPr id="3" name="TextBox 2">
            <a:extLst>
              <a:ext uri="{FF2B5EF4-FFF2-40B4-BE49-F238E27FC236}">
                <a16:creationId xmlns:a16="http://schemas.microsoft.com/office/drawing/2014/main" id="{D3A1FDB5-A0A0-098D-CE38-C32909B69E02}"/>
              </a:ext>
            </a:extLst>
          </p:cNvPr>
          <p:cNvSpPr txBox="1"/>
          <p:nvPr/>
        </p:nvSpPr>
        <p:spPr>
          <a:xfrm>
            <a:off x="8327072" y="5598882"/>
            <a:ext cx="2323136" cy="272382"/>
          </a:xfrm>
          <a:prstGeom prst="rect">
            <a:avLst/>
          </a:prstGeom>
          <a:noFill/>
        </p:spPr>
        <p:txBody>
          <a:bodyPr wrap="none" lIns="0" tIns="36576" rIns="0" bIns="0" rtlCol="0">
            <a:spAutoFit/>
          </a:bodyPr>
          <a:lstStyle/>
          <a:p>
            <a:pPr algn="ctr">
              <a:lnSpc>
                <a:spcPct val="85000"/>
              </a:lnSpc>
              <a:spcAft>
                <a:spcPts val="600"/>
              </a:spcAft>
              <a:buClr>
                <a:schemeClr val="accent2"/>
              </a:buClr>
              <a:buSzPct val="70000"/>
            </a:pPr>
            <a:r>
              <a:rPr lang="en-IN" dirty="0">
                <a:solidFill>
                  <a:schemeClr val="bg1"/>
                </a:solidFill>
              </a:rPr>
              <a:t>Azure Data Lake Gen2</a:t>
            </a:r>
          </a:p>
        </p:txBody>
      </p:sp>
    </p:spTree>
    <p:extLst>
      <p:ext uri="{BB962C8B-B14F-4D97-AF65-F5344CB8AC3E}">
        <p14:creationId xmlns:p14="http://schemas.microsoft.com/office/powerpoint/2010/main" val="1255507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8D23C40-BA35-3227-BB57-0F291D3D06BB}"/>
              </a:ext>
            </a:extLst>
          </p:cNvPr>
          <p:cNvPicPr>
            <a:picLocks noChangeAspect="1"/>
          </p:cNvPicPr>
          <p:nvPr/>
        </p:nvPicPr>
        <p:blipFill>
          <a:blip r:embed="rId2"/>
          <a:stretch>
            <a:fillRect/>
          </a:stretch>
        </p:blipFill>
        <p:spPr>
          <a:xfrm>
            <a:off x="0" y="-20685"/>
            <a:ext cx="12198350" cy="6858000"/>
          </a:xfrm>
          <a:prstGeom prst="rect">
            <a:avLst/>
          </a:prstGeom>
        </p:spPr>
      </p:pic>
      <p:sp>
        <p:nvSpPr>
          <p:cNvPr id="11" name="Rectangle 10">
            <a:extLst>
              <a:ext uri="{FF2B5EF4-FFF2-40B4-BE49-F238E27FC236}">
                <a16:creationId xmlns:a16="http://schemas.microsoft.com/office/drawing/2014/main" id="{3FE024E3-B8E6-9E95-B780-CBBE5084CC42}"/>
              </a:ext>
            </a:extLst>
          </p:cNvPr>
          <p:cNvSpPr/>
          <p:nvPr/>
        </p:nvSpPr>
        <p:spPr>
          <a:xfrm>
            <a:off x="2562224" y="520601"/>
            <a:ext cx="8486775" cy="96529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2" name="TextBox 11">
            <a:extLst>
              <a:ext uri="{FF2B5EF4-FFF2-40B4-BE49-F238E27FC236}">
                <a16:creationId xmlns:a16="http://schemas.microsoft.com/office/drawing/2014/main" id="{C09E5DA5-A291-D2FD-9DDF-9E445C8C64FA}"/>
              </a:ext>
            </a:extLst>
          </p:cNvPr>
          <p:cNvSpPr txBox="1"/>
          <p:nvPr/>
        </p:nvSpPr>
        <p:spPr>
          <a:xfrm>
            <a:off x="2638424" y="520601"/>
            <a:ext cx="9124951"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b="1" dirty="0" err="1"/>
              <a:t>spark.conf.set</a:t>
            </a:r>
            <a:r>
              <a:rPr lang="en-IN" sz="1400" b="1" dirty="0"/>
              <a:t>(“</a:t>
            </a:r>
            <a:r>
              <a:rPr lang="en-IN" sz="1400" b="1" dirty="0" err="1"/>
              <a:t>fs.azure.account.auth.type</a:t>
            </a:r>
            <a:r>
              <a:rPr lang="en-IN" sz="1400" b="1" dirty="0"/>
              <a:t>.&lt;storage-account&gt;.</a:t>
            </a:r>
            <a:r>
              <a:rPr lang="en-IN" sz="1400" b="1" dirty="0" err="1"/>
              <a:t>dfs.core.windows.net”,”SAS</a:t>
            </a:r>
            <a:r>
              <a:rPr lang="en-IN" sz="1400" b="1" dirty="0"/>
              <a:t>”)</a:t>
            </a:r>
          </a:p>
        </p:txBody>
      </p:sp>
      <p:sp>
        <p:nvSpPr>
          <p:cNvPr id="13" name="TextBox 12">
            <a:extLst>
              <a:ext uri="{FF2B5EF4-FFF2-40B4-BE49-F238E27FC236}">
                <a16:creationId xmlns:a16="http://schemas.microsoft.com/office/drawing/2014/main" id="{F7BDB5B6-662B-AB33-2A55-D67E1B9EF33B}"/>
              </a:ext>
            </a:extLst>
          </p:cNvPr>
          <p:cNvSpPr txBox="1"/>
          <p:nvPr/>
        </p:nvSpPr>
        <p:spPr>
          <a:xfrm>
            <a:off x="2638424" y="782521"/>
            <a:ext cx="9667876" cy="66325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b="1" dirty="0" err="1"/>
              <a:t>spark.conf.set</a:t>
            </a:r>
            <a:r>
              <a:rPr lang="en-IN" sz="1400" b="1" dirty="0"/>
              <a:t>(“</a:t>
            </a:r>
            <a:r>
              <a:rPr lang="en-IN" sz="1400" b="1" dirty="0" err="1"/>
              <a:t>fs.azure.sas.token.provider.type</a:t>
            </a:r>
            <a:r>
              <a:rPr lang="en-IN" sz="1400" b="1" dirty="0"/>
              <a:t>.&lt;storage-account&gt;.dfs.core.windows.net”,”org.apache.Hadoop.fs.azurebfs.sas.FixedSASTokenProvider”)</a:t>
            </a:r>
          </a:p>
          <a:p>
            <a:pPr>
              <a:lnSpc>
                <a:spcPct val="85000"/>
              </a:lnSpc>
              <a:spcAft>
                <a:spcPts val="600"/>
              </a:spcAft>
              <a:buClr>
                <a:schemeClr val="accent2"/>
              </a:buClr>
              <a:buSzPct val="70000"/>
            </a:pPr>
            <a:endParaRPr lang="en-IN" sz="1400" b="1" dirty="0">
              <a:solidFill>
                <a:srgbClr val="00B0F0"/>
              </a:solidFill>
            </a:endParaRPr>
          </a:p>
        </p:txBody>
      </p:sp>
      <p:sp>
        <p:nvSpPr>
          <p:cNvPr id="14" name="TextBox 13">
            <a:extLst>
              <a:ext uri="{FF2B5EF4-FFF2-40B4-BE49-F238E27FC236}">
                <a16:creationId xmlns:a16="http://schemas.microsoft.com/office/drawing/2014/main" id="{FD1FB5E1-7305-94AD-A922-917FC0726D6A}"/>
              </a:ext>
            </a:extLst>
          </p:cNvPr>
          <p:cNvSpPr txBox="1"/>
          <p:nvPr/>
        </p:nvSpPr>
        <p:spPr>
          <a:xfrm>
            <a:off x="2638424" y="1225719"/>
            <a:ext cx="8763001"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b="1" dirty="0" err="1"/>
              <a:t>spark.conf.set</a:t>
            </a:r>
            <a:r>
              <a:rPr lang="en-IN" sz="1400" b="1" dirty="0"/>
              <a:t>(“</a:t>
            </a:r>
            <a:r>
              <a:rPr lang="en-IN" sz="1400" b="1" dirty="0" err="1"/>
              <a:t>fs.azure.sas.fixed.token</a:t>
            </a:r>
            <a:r>
              <a:rPr lang="en-IN" sz="1400" b="1" dirty="0"/>
              <a:t>.&lt;storage-account&gt;.dfs.core.windows.net”,”&lt;token&gt;”)</a:t>
            </a:r>
          </a:p>
        </p:txBody>
      </p:sp>
    </p:spTree>
    <p:extLst>
      <p:ext uri="{BB962C8B-B14F-4D97-AF65-F5344CB8AC3E}">
        <p14:creationId xmlns:p14="http://schemas.microsoft.com/office/powerpoint/2010/main" val="4052873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Reason for Mounting Storage Location to DBFS</a:t>
            </a:r>
          </a:p>
        </p:txBody>
      </p:sp>
      <p:sp>
        <p:nvSpPr>
          <p:cNvPr id="19" name="Text Placeholder 2">
            <a:extLst>
              <a:ext uri="{FF2B5EF4-FFF2-40B4-BE49-F238E27FC236}">
                <a16:creationId xmlns:a16="http://schemas.microsoft.com/office/drawing/2014/main" id="{B7E53EDE-D125-96CF-2A07-2FA6866CA66B}"/>
              </a:ext>
            </a:extLst>
          </p:cNvPr>
          <p:cNvSpPr>
            <a:spLocks noGrp="1"/>
          </p:cNvSpPr>
          <p:nvPr>
            <p:ph type="body" sz="quarter" idx="10"/>
          </p:nvPr>
        </p:nvSpPr>
        <p:spPr>
          <a:xfrm>
            <a:off x="609600" y="1137919"/>
            <a:ext cx="10980738" cy="4891405"/>
          </a:xfrm>
        </p:spPr>
        <p:txBody>
          <a:bodyPr/>
          <a:lstStyle/>
          <a:p>
            <a:pPr algn="l"/>
            <a:r>
              <a:rPr lang="en-IN" b="0" i="0" dirty="0">
                <a:effectLst/>
                <a:latin typeface="Udemy Sans"/>
              </a:rPr>
              <a:t>The previous approach of connecting to blob storage is tedious for two reasons.</a:t>
            </a:r>
          </a:p>
          <a:p>
            <a:pPr algn="l"/>
            <a:r>
              <a:rPr lang="en-IN" b="0" i="0" dirty="0">
                <a:effectLst/>
                <a:latin typeface="Udemy Sans"/>
              </a:rPr>
              <a:t>Firstly, we need to deal with those along ABFS URLs rather than the file system semantics to access</a:t>
            </a:r>
          </a:p>
          <a:p>
            <a:pPr marL="0" indent="0" algn="l">
              <a:buNone/>
            </a:pPr>
            <a:r>
              <a:rPr lang="en-IN" b="0" i="0" dirty="0">
                <a:effectLst/>
                <a:latin typeface="Udemy Sans"/>
              </a:rPr>
              <a:t>      the files.</a:t>
            </a:r>
          </a:p>
          <a:p>
            <a:pPr algn="l"/>
            <a:r>
              <a:rPr lang="en-IN" b="0" i="0" dirty="0">
                <a:effectLst/>
                <a:latin typeface="Udemy Sans"/>
              </a:rPr>
              <a:t>Secondly, every time we'll have to use the credentials to authenticate to the storage accounts before</a:t>
            </a:r>
          </a:p>
          <a:p>
            <a:pPr marL="0" indent="0" algn="l">
              <a:buNone/>
            </a:pPr>
            <a:r>
              <a:rPr lang="en-IN" b="0" i="0" dirty="0">
                <a:effectLst/>
                <a:latin typeface="Udemy Sans"/>
              </a:rPr>
              <a:t>       accessing the data from them.</a:t>
            </a:r>
          </a:p>
          <a:p>
            <a:pPr algn="l"/>
            <a:r>
              <a:rPr lang="en-IN" b="0" i="0" dirty="0">
                <a:effectLst/>
                <a:latin typeface="Udemy Sans"/>
              </a:rPr>
              <a:t>To make this experience better, Databricks allows us to mount these storage accounts to DBFS. We can specify the credential when the storage is mounted.</a:t>
            </a:r>
          </a:p>
          <a:p>
            <a:pPr algn="l"/>
            <a:r>
              <a:rPr lang="en-IN" b="0" i="0" dirty="0">
                <a:effectLst/>
                <a:latin typeface="Udemy Sans"/>
              </a:rPr>
              <a:t>Once it's mounted, everyone who has access to the workspace can access the data without providing the credentials. Also, they will be able to use the file system semantics rather than the long URLs.</a:t>
            </a:r>
          </a:p>
          <a:p>
            <a:pPr algn="l"/>
            <a:r>
              <a:rPr lang="en-IN" b="0" i="0" dirty="0">
                <a:effectLst/>
                <a:latin typeface="Udemy Sans"/>
              </a:rPr>
              <a:t>This allows for accessing the Azure storage from Databricks using file semantics rather than the long</a:t>
            </a:r>
          </a:p>
          <a:p>
            <a:pPr marL="0" indent="0" algn="l">
              <a:buNone/>
            </a:pPr>
            <a:r>
              <a:rPr lang="en-IN" b="0" i="0" dirty="0">
                <a:effectLst/>
                <a:latin typeface="Udemy Sans"/>
              </a:rPr>
              <a:t>       storage URLs. You can treat a mount point as the same as mapping another drive to your computer.</a:t>
            </a:r>
          </a:p>
          <a:p>
            <a:pPr algn="l"/>
            <a:r>
              <a:rPr lang="en-IN" b="0" i="0" dirty="0">
                <a:effectLst/>
                <a:latin typeface="Udemy Sans"/>
              </a:rPr>
              <a:t>DBFS is just an abstraction layer and it still stores the files to the Azure storage, so you get all </a:t>
            </a:r>
            <a:r>
              <a:rPr lang="en-IN" dirty="0">
                <a:latin typeface="Udemy Sans"/>
              </a:rPr>
              <a:t>the benefits such as different performance tiers, replication, massive storage etc., as you would      generally get from Azure storage.</a:t>
            </a:r>
          </a:p>
          <a:p>
            <a:pPr algn="l"/>
            <a:endParaRPr lang="en-IN" b="0" i="0" dirty="0">
              <a:effectLst/>
              <a:latin typeface="Udemy Sans"/>
            </a:endParaRPr>
          </a:p>
          <a:p>
            <a:endParaRPr lang="en-IN" dirty="0"/>
          </a:p>
        </p:txBody>
      </p:sp>
    </p:spTree>
    <p:extLst>
      <p:ext uri="{BB962C8B-B14F-4D97-AF65-F5344CB8AC3E}">
        <p14:creationId xmlns:p14="http://schemas.microsoft.com/office/powerpoint/2010/main" val="658663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80DC-6FBC-8D61-070B-04884EA553F0}"/>
              </a:ext>
            </a:extLst>
          </p:cNvPr>
          <p:cNvPicPr>
            <a:picLocks noChangeAspect="1"/>
          </p:cNvPicPr>
          <p:nvPr/>
        </p:nvPicPr>
        <p:blipFill>
          <a:blip r:embed="rId2"/>
          <a:stretch>
            <a:fillRect/>
          </a:stretch>
        </p:blipFill>
        <p:spPr>
          <a:xfrm>
            <a:off x="-1" y="0"/>
            <a:ext cx="12198351" cy="6858000"/>
          </a:xfrm>
          <a:prstGeom prst="rect">
            <a:avLst/>
          </a:prstGeom>
        </p:spPr>
      </p:pic>
      <p:sp>
        <p:nvSpPr>
          <p:cNvPr id="11" name="Rectangle 10">
            <a:extLst>
              <a:ext uri="{FF2B5EF4-FFF2-40B4-BE49-F238E27FC236}">
                <a16:creationId xmlns:a16="http://schemas.microsoft.com/office/drawing/2014/main" id="{3FE024E3-B8E6-9E95-B780-CBBE5084CC42}"/>
              </a:ext>
            </a:extLst>
          </p:cNvPr>
          <p:cNvSpPr/>
          <p:nvPr/>
        </p:nvSpPr>
        <p:spPr>
          <a:xfrm>
            <a:off x="3257549" y="406301"/>
            <a:ext cx="8486775" cy="222259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2" name="TextBox 11">
            <a:extLst>
              <a:ext uri="{FF2B5EF4-FFF2-40B4-BE49-F238E27FC236}">
                <a16:creationId xmlns:a16="http://schemas.microsoft.com/office/drawing/2014/main" id="{C09E5DA5-A291-D2FD-9DDF-9E445C8C64FA}"/>
              </a:ext>
            </a:extLst>
          </p:cNvPr>
          <p:cNvSpPr txBox="1"/>
          <p:nvPr/>
        </p:nvSpPr>
        <p:spPr>
          <a:xfrm>
            <a:off x="3438524" y="549176"/>
            <a:ext cx="8591551" cy="2391424"/>
          </a:xfrm>
          <a:prstGeom prst="rect">
            <a:avLst/>
          </a:prstGeom>
          <a:noFill/>
        </p:spPr>
        <p:txBody>
          <a:bodyPr wrap="square" lIns="0" tIns="36576" rIns="0" bIns="0" rtlCol="0">
            <a:spAutoFit/>
          </a:bodyPr>
          <a:lstStyle/>
          <a:p>
            <a:r>
              <a:rPr lang="en-IN" sz="1250" b="1" dirty="0"/>
              <a:t>configs = {"</a:t>
            </a:r>
            <a:r>
              <a:rPr lang="en-IN" sz="1250" b="1" dirty="0" err="1"/>
              <a:t>fs.azure.account.auth.type</a:t>
            </a:r>
            <a:r>
              <a:rPr lang="en-IN" sz="1250" b="1" dirty="0"/>
              <a:t>": "OAuth",</a:t>
            </a:r>
          </a:p>
          <a:p>
            <a:r>
              <a:rPr lang="en-IN" sz="1250" b="1" dirty="0"/>
              <a:t>          "</a:t>
            </a:r>
            <a:r>
              <a:rPr lang="en-IN" sz="1250" b="1" dirty="0" err="1"/>
              <a:t>fs.azure.account.oauth.provider.type</a:t>
            </a:r>
            <a:r>
              <a:rPr lang="en-IN" sz="1250" b="1" dirty="0"/>
              <a:t>": "org.apache.hadoop.fs.azurebfs.oauth2.ClientCredsTokenProvider",</a:t>
            </a:r>
          </a:p>
          <a:p>
            <a:r>
              <a:rPr lang="en-IN" sz="1250" b="1" dirty="0"/>
              <a:t>          "fs.azure.account.oauth2.client.id": </a:t>
            </a:r>
            <a:r>
              <a:rPr lang="en-IN" sz="1250" b="1" dirty="0" err="1"/>
              <a:t>client_id</a:t>
            </a:r>
            <a:r>
              <a:rPr lang="en-IN" sz="1250" b="1" dirty="0"/>
              <a:t>,</a:t>
            </a:r>
          </a:p>
          <a:p>
            <a:r>
              <a:rPr lang="en-IN" sz="1250" b="1" dirty="0"/>
              <a:t>          "fs.azure.account.oauth2.client.secret": </a:t>
            </a:r>
            <a:r>
              <a:rPr lang="en-IN" sz="1250" b="1" dirty="0" err="1"/>
              <a:t>client_secret</a:t>
            </a:r>
            <a:r>
              <a:rPr lang="en-IN" sz="1250" b="1" dirty="0"/>
              <a:t>,</a:t>
            </a:r>
          </a:p>
          <a:p>
            <a:r>
              <a:rPr lang="en-IN" sz="1250" b="1" dirty="0"/>
              <a:t>          "fs.azure.account.oauth2.client.endpoint": </a:t>
            </a:r>
            <a:r>
              <a:rPr lang="en-IN" sz="1250" b="1" dirty="0" err="1"/>
              <a:t>f"https</a:t>
            </a:r>
            <a:r>
              <a:rPr lang="en-IN" sz="1250" b="1" dirty="0"/>
              <a:t>://login.microsoftonline.com/{</a:t>
            </a:r>
            <a:r>
              <a:rPr lang="en-IN" sz="1250" b="1" dirty="0" err="1"/>
              <a:t>tenant_id</a:t>
            </a:r>
            <a:r>
              <a:rPr lang="en-IN" sz="1250" b="1" dirty="0"/>
              <a:t>}/oauth2/token"}</a:t>
            </a:r>
          </a:p>
          <a:p>
            <a:endParaRPr lang="en-IN" sz="1250" b="1" dirty="0"/>
          </a:p>
          <a:p>
            <a:r>
              <a:rPr lang="en-IN" sz="1250" b="1" dirty="0" err="1"/>
              <a:t>dbutils.fs.mount</a:t>
            </a:r>
            <a:r>
              <a:rPr lang="en-IN" sz="1250" b="1" dirty="0"/>
              <a:t>(</a:t>
            </a:r>
          </a:p>
          <a:p>
            <a:r>
              <a:rPr lang="en-IN" sz="1250" b="1" dirty="0"/>
              <a:t>  source = "</a:t>
            </a:r>
            <a:r>
              <a:rPr lang="en-IN" sz="1250" b="1" dirty="0" err="1"/>
              <a:t>abfss</a:t>
            </a:r>
            <a:r>
              <a:rPr lang="en-IN" sz="1250" b="1" dirty="0"/>
              <a:t>://&lt;Container&gt;@&lt;Storage Acct&gt;.dfs.core.windows.net/",</a:t>
            </a:r>
          </a:p>
          <a:p>
            <a:r>
              <a:rPr lang="en-IN" sz="1250" b="1" dirty="0"/>
              <a:t>  </a:t>
            </a:r>
            <a:r>
              <a:rPr lang="en-IN" sz="1250" b="1" dirty="0" err="1"/>
              <a:t>mount_point</a:t>
            </a:r>
            <a:r>
              <a:rPr lang="en-IN" sz="1250" b="1" dirty="0"/>
              <a:t> = "/</a:t>
            </a:r>
            <a:r>
              <a:rPr lang="en-IN" sz="1250" b="1" dirty="0" err="1"/>
              <a:t>mnt</a:t>
            </a:r>
            <a:r>
              <a:rPr lang="en-IN" sz="1250" b="1" dirty="0"/>
              <a:t>/formula1dls1",</a:t>
            </a:r>
          </a:p>
          <a:p>
            <a:r>
              <a:rPr lang="en-IN" sz="1250" b="1" dirty="0"/>
              <a:t>  </a:t>
            </a:r>
            <a:r>
              <a:rPr lang="en-IN" sz="1250" b="1" dirty="0" err="1"/>
              <a:t>extra_configs</a:t>
            </a:r>
            <a:r>
              <a:rPr lang="en-IN" sz="1250" b="1" dirty="0"/>
              <a:t> = configs)</a:t>
            </a:r>
          </a:p>
          <a:p>
            <a:endParaRPr lang="en-IN" sz="1400" b="0" dirty="0">
              <a:solidFill>
                <a:schemeClr val="accent3"/>
              </a:solidFill>
              <a:effectLst/>
              <a:latin typeface="Menlo"/>
            </a:endParaRPr>
          </a:p>
          <a:p>
            <a:endParaRPr lang="en-IN" sz="1400" b="0" dirty="0">
              <a:solidFill>
                <a:schemeClr val="accent3"/>
              </a:solidFill>
              <a:effectLst/>
              <a:latin typeface="Menlo"/>
            </a:endParaRPr>
          </a:p>
        </p:txBody>
      </p:sp>
    </p:spTree>
    <p:extLst>
      <p:ext uri="{BB962C8B-B14F-4D97-AF65-F5344CB8AC3E}">
        <p14:creationId xmlns:p14="http://schemas.microsoft.com/office/powerpoint/2010/main" val="989471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How to call a function in Databricks</a:t>
            </a:r>
          </a:p>
        </p:txBody>
      </p:sp>
      <p:pic>
        <p:nvPicPr>
          <p:cNvPr id="6" name="Picture 5">
            <a:extLst>
              <a:ext uri="{FF2B5EF4-FFF2-40B4-BE49-F238E27FC236}">
                <a16:creationId xmlns:a16="http://schemas.microsoft.com/office/drawing/2014/main" id="{EEB8CD9C-565B-B218-240C-EE0264E6F1CB}"/>
              </a:ext>
            </a:extLst>
          </p:cNvPr>
          <p:cNvPicPr>
            <a:picLocks noChangeAspect="1"/>
          </p:cNvPicPr>
          <p:nvPr/>
        </p:nvPicPr>
        <p:blipFill>
          <a:blip r:embed="rId2"/>
          <a:stretch>
            <a:fillRect/>
          </a:stretch>
        </p:blipFill>
        <p:spPr>
          <a:xfrm>
            <a:off x="472333" y="1228725"/>
            <a:ext cx="5204567" cy="2636836"/>
          </a:xfrm>
          <a:prstGeom prst="rect">
            <a:avLst/>
          </a:prstGeom>
        </p:spPr>
      </p:pic>
      <p:pic>
        <p:nvPicPr>
          <p:cNvPr id="8" name="Picture 7">
            <a:extLst>
              <a:ext uri="{FF2B5EF4-FFF2-40B4-BE49-F238E27FC236}">
                <a16:creationId xmlns:a16="http://schemas.microsoft.com/office/drawing/2014/main" id="{27D397B4-CD56-8BD8-0AEE-4D2BD666BBF1}"/>
              </a:ext>
            </a:extLst>
          </p:cNvPr>
          <p:cNvPicPr>
            <a:picLocks noChangeAspect="1"/>
          </p:cNvPicPr>
          <p:nvPr/>
        </p:nvPicPr>
        <p:blipFill>
          <a:blip r:embed="rId3"/>
          <a:stretch>
            <a:fillRect/>
          </a:stretch>
        </p:blipFill>
        <p:spPr>
          <a:xfrm>
            <a:off x="6254752" y="1518832"/>
            <a:ext cx="5676898" cy="1979329"/>
          </a:xfrm>
          <a:prstGeom prst="rect">
            <a:avLst/>
          </a:prstGeom>
        </p:spPr>
      </p:pic>
      <p:pic>
        <p:nvPicPr>
          <p:cNvPr id="10" name="Picture 9">
            <a:extLst>
              <a:ext uri="{FF2B5EF4-FFF2-40B4-BE49-F238E27FC236}">
                <a16:creationId xmlns:a16="http://schemas.microsoft.com/office/drawing/2014/main" id="{4571526F-07E8-D2B1-DF44-CE255A54B79D}"/>
              </a:ext>
            </a:extLst>
          </p:cNvPr>
          <p:cNvPicPr>
            <a:picLocks noChangeAspect="1"/>
          </p:cNvPicPr>
          <p:nvPr/>
        </p:nvPicPr>
        <p:blipFill>
          <a:blip r:embed="rId4"/>
          <a:stretch>
            <a:fillRect/>
          </a:stretch>
        </p:blipFill>
        <p:spPr>
          <a:xfrm>
            <a:off x="3818078" y="4499793"/>
            <a:ext cx="4873348" cy="1276351"/>
          </a:xfrm>
          <a:prstGeom prst="rect">
            <a:avLst/>
          </a:prstGeom>
        </p:spPr>
      </p:pic>
      <p:sp>
        <p:nvSpPr>
          <p:cNvPr id="11" name="TextBox 10">
            <a:extLst>
              <a:ext uri="{FF2B5EF4-FFF2-40B4-BE49-F238E27FC236}">
                <a16:creationId xmlns:a16="http://schemas.microsoft.com/office/drawing/2014/main" id="{32C7352E-E689-332E-C1D0-906338D9A0DD}"/>
              </a:ext>
            </a:extLst>
          </p:cNvPr>
          <p:cNvSpPr txBox="1"/>
          <p:nvPr/>
        </p:nvSpPr>
        <p:spPr>
          <a:xfrm>
            <a:off x="1034403" y="3967340"/>
            <a:ext cx="3575697"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Define function in a notebook (here its called common functions)</a:t>
            </a:r>
            <a:endParaRPr lang="en-IN" sz="800" dirty="0">
              <a:solidFill>
                <a:schemeClr val="bg1"/>
              </a:solidFill>
            </a:endParaRPr>
          </a:p>
        </p:txBody>
      </p:sp>
      <p:sp>
        <p:nvSpPr>
          <p:cNvPr id="12" name="TextBox 11">
            <a:extLst>
              <a:ext uri="{FF2B5EF4-FFF2-40B4-BE49-F238E27FC236}">
                <a16:creationId xmlns:a16="http://schemas.microsoft.com/office/drawing/2014/main" id="{2A6DA8B0-E9AA-3A0B-588D-0D6C660E4EC4}"/>
              </a:ext>
            </a:extLst>
          </p:cNvPr>
          <p:cNvSpPr txBox="1"/>
          <p:nvPr/>
        </p:nvSpPr>
        <p:spPr>
          <a:xfrm>
            <a:off x="7305352" y="3771222"/>
            <a:ext cx="3575697"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Call the notebook using %run magic command</a:t>
            </a:r>
            <a:endParaRPr lang="en-IN" sz="800" dirty="0">
              <a:solidFill>
                <a:schemeClr val="bg1"/>
              </a:solidFill>
            </a:endParaRPr>
          </a:p>
        </p:txBody>
      </p:sp>
      <p:sp>
        <p:nvSpPr>
          <p:cNvPr id="13" name="TextBox 12">
            <a:extLst>
              <a:ext uri="{FF2B5EF4-FFF2-40B4-BE49-F238E27FC236}">
                <a16:creationId xmlns:a16="http://schemas.microsoft.com/office/drawing/2014/main" id="{ADA34EB9-DA10-F575-102F-BA429DABE2E1}"/>
              </a:ext>
            </a:extLst>
          </p:cNvPr>
          <p:cNvSpPr txBox="1"/>
          <p:nvPr/>
        </p:nvSpPr>
        <p:spPr>
          <a:xfrm>
            <a:off x="4054614" y="5865245"/>
            <a:ext cx="4241661"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Call the function while passing the parameters</a:t>
            </a:r>
            <a:endParaRPr lang="en-IN" sz="800" dirty="0">
              <a:solidFill>
                <a:schemeClr val="bg1"/>
              </a:solidFill>
            </a:endParaRPr>
          </a:p>
        </p:txBody>
      </p:sp>
    </p:spTree>
    <p:extLst>
      <p:ext uri="{BB962C8B-B14F-4D97-AF65-F5344CB8AC3E}">
        <p14:creationId xmlns:p14="http://schemas.microsoft.com/office/powerpoint/2010/main" val="244956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Spark Architecture</a:t>
            </a:r>
            <a:endParaRPr lang="en-IN" dirty="0"/>
          </a:p>
        </p:txBody>
      </p:sp>
      <p:sp>
        <p:nvSpPr>
          <p:cNvPr id="4" name="Rectangle 3">
            <a:extLst>
              <a:ext uri="{FF2B5EF4-FFF2-40B4-BE49-F238E27FC236}">
                <a16:creationId xmlns:a16="http://schemas.microsoft.com/office/drawing/2014/main" id="{AE822590-0019-40BE-6654-6443DA923F82}"/>
              </a:ext>
            </a:extLst>
          </p:cNvPr>
          <p:cNvSpPr/>
          <p:nvPr/>
        </p:nvSpPr>
        <p:spPr>
          <a:xfrm>
            <a:off x="4095750" y="1562100"/>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5" name="TextBox 4">
            <a:extLst>
              <a:ext uri="{FF2B5EF4-FFF2-40B4-BE49-F238E27FC236}">
                <a16:creationId xmlns:a16="http://schemas.microsoft.com/office/drawing/2014/main" id="{5E329FF6-BE76-AF73-64C1-9F38A00DF75C}"/>
              </a:ext>
            </a:extLst>
          </p:cNvPr>
          <p:cNvSpPr txBox="1"/>
          <p:nvPr/>
        </p:nvSpPr>
        <p:spPr>
          <a:xfrm>
            <a:off x="4676775" y="1782020"/>
            <a:ext cx="1352550" cy="45550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3200" dirty="0">
                <a:solidFill>
                  <a:schemeClr val="bg1"/>
                </a:solidFill>
              </a:rPr>
              <a:t>Driver</a:t>
            </a:r>
            <a:endParaRPr lang="en-IN" sz="1200" dirty="0">
              <a:solidFill>
                <a:schemeClr val="bg1"/>
              </a:solidFill>
            </a:endParaRPr>
          </a:p>
        </p:txBody>
      </p:sp>
      <p:sp>
        <p:nvSpPr>
          <p:cNvPr id="6" name="Rectangle 5">
            <a:extLst>
              <a:ext uri="{FF2B5EF4-FFF2-40B4-BE49-F238E27FC236}">
                <a16:creationId xmlns:a16="http://schemas.microsoft.com/office/drawing/2014/main" id="{FA582132-32DD-73C5-EFD6-F54FE790AA78}"/>
              </a:ext>
            </a:extLst>
          </p:cNvPr>
          <p:cNvSpPr/>
          <p:nvPr/>
        </p:nvSpPr>
        <p:spPr>
          <a:xfrm>
            <a:off x="7153275" y="2687740"/>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TextBox 6">
            <a:extLst>
              <a:ext uri="{FF2B5EF4-FFF2-40B4-BE49-F238E27FC236}">
                <a16:creationId xmlns:a16="http://schemas.microsoft.com/office/drawing/2014/main" id="{C95343B8-9B9B-FC63-F755-F0C263FFC542}"/>
              </a:ext>
            </a:extLst>
          </p:cNvPr>
          <p:cNvSpPr txBox="1"/>
          <p:nvPr/>
        </p:nvSpPr>
        <p:spPr>
          <a:xfrm>
            <a:off x="7858125" y="2786632"/>
            <a:ext cx="1352550" cy="66479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2400" dirty="0">
                <a:solidFill>
                  <a:schemeClr val="bg1"/>
                </a:solidFill>
              </a:rPr>
              <a:t>Cluster Manager</a:t>
            </a:r>
            <a:endParaRPr lang="en-IN" sz="1050" dirty="0">
              <a:solidFill>
                <a:schemeClr val="bg1"/>
              </a:solidFill>
            </a:endParaRPr>
          </a:p>
        </p:txBody>
      </p:sp>
      <p:sp>
        <p:nvSpPr>
          <p:cNvPr id="8" name="Rectangle 7">
            <a:extLst>
              <a:ext uri="{FF2B5EF4-FFF2-40B4-BE49-F238E27FC236}">
                <a16:creationId xmlns:a16="http://schemas.microsoft.com/office/drawing/2014/main" id="{66E859D2-DB8E-5A82-8D0F-84273B7D9782}"/>
              </a:ext>
            </a:extLst>
          </p:cNvPr>
          <p:cNvSpPr/>
          <p:nvPr/>
        </p:nvSpPr>
        <p:spPr>
          <a:xfrm>
            <a:off x="1390650" y="4248149"/>
            <a:ext cx="2333625" cy="1319849"/>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9" name="TextBox 8">
            <a:extLst>
              <a:ext uri="{FF2B5EF4-FFF2-40B4-BE49-F238E27FC236}">
                <a16:creationId xmlns:a16="http://schemas.microsoft.com/office/drawing/2014/main" id="{B68B7B4A-2416-E744-C725-61CF2B15B03F}"/>
              </a:ext>
            </a:extLst>
          </p:cNvPr>
          <p:cNvSpPr txBox="1"/>
          <p:nvPr/>
        </p:nvSpPr>
        <p:spPr>
          <a:xfrm>
            <a:off x="1766888" y="4367574"/>
            <a:ext cx="1571625" cy="113261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2400" dirty="0">
                <a:solidFill>
                  <a:schemeClr val="bg1"/>
                </a:solidFill>
              </a:rPr>
              <a:t>Worker1</a:t>
            </a:r>
          </a:p>
          <a:p>
            <a:pPr>
              <a:lnSpc>
                <a:spcPct val="85000"/>
              </a:lnSpc>
              <a:spcAft>
                <a:spcPts val="600"/>
              </a:spcAft>
              <a:buClr>
                <a:schemeClr val="accent2"/>
              </a:buClr>
              <a:buSzPct val="70000"/>
            </a:pPr>
            <a:endParaRPr lang="en-IN" sz="2400" dirty="0">
              <a:solidFill>
                <a:schemeClr val="bg1"/>
              </a:solidFill>
            </a:endParaRPr>
          </a:p>
          <a:p>
            <a:pPr>
              <a:lnSpc>
                <a:spcPct val="85000"/>
              </a:lnSpc>
              <a:spcAft>
                <a:spcPts val="600"/>
              </a:spcAft>
              <a:buClr>
                <a:schemeClr val="accent2"/>
              </a:buClr>
              <a:buSzPct val="70000"/>
            </a:pPr>
            <a:r>
              <a:rPr lang="en-IN" sz="2400" dirty="0">
                <a:solidFill>
                  <a:schemeClr val="bg1"/>
                </a:solidFill>
              </a:rPr>
              <a:t>Executor</a:t>
            </a:r>
            <a:endParaRPr lang="en-IN" sz="1100" dirty="0">
              <a:solidFill>
                <a:schemeClr val="bg1"/>
              </a:solidFill>
            </a:endParaRPr>
          </a:p>
        </p:txBody>
      </p:sp>
      <p:sp>
        <p:nvSpPr>
          <p:cNvPr id="10" name="Rectangle 9">
            <a:extLst>
              <a:ext uri="{FF2B5EF4-FFF2-40B4-BE49-F238E27FC236}">
                <a16:creationId xmlns:a16="http://schemas.microsoft.com/office/drawing/2014/main" id="{5AD7B14A-77CE-F23F-C21E-AA47D4B0347A}"/>
              </a:ext>
            </a:extLst>
          </p:cNvPr>
          <p:cNvSpPr/>
          <p:nvPr/>
        </p:nvSpPr>
        <p:spPr>
          <a:xfrm>
            <a:off x="4267200" y="4286250"/>
            <a:ext cx="2419350" cy="1281748"/>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1" name="TextBox 10">
            <a:extLst>
              <a:ext uri="{FF2B5EF4-FFF2-40B4-BE49-F238E27FC236}">
                <a16:creationId xmlns:a16="http://schemas.microsoft.com/office/drawing/2014/main" id="{12989722-21C5-7AB3-2244-2C2215FF9709}"/>
              </a:ext>
            </a:extLst>
          </p:cNvPr>
          <p:cNvSpPr txBox="1"/>
          <p:nvPr/>
        </p:nvSpPr>
        <p:spPr>
          <a:xfrm>
            <a:off x="4786312" y="4390125"/>
            <a:ext cx="1647825" cy="113261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2400" dirty="0">
                <a:solidFill>
                  <a:schemeClr val="bg1"/>
                </a:solidFill>
              </a:rPr>
              <a:t>Worker2</a:t>
            </a:r>
          </a:p>
          <a:p>
            <a:pPr>
              <a:lnSpc>
                <a:spcPct val="85000"/>
              </a:lnSpc>
              <a:spcAft>
                <a:spcPts val="600"/>
              </a:spcAft>
              <a:buClr>
                <a:schemeClr val="accent2"/>
              </a:buClr>
              <a:buSzPct val="70000"/>
            </a:pPr>
            <a:endParaRPr lang="en-IN" sz="2400" dirty="0">
              <a:solidFill>
                <a:schemeClr val="bg1"/>
              </a:solidFill>
            </a:endParaRPr>
          </a:p>
          <a:p>
            <a:pPr>
              <a:lnSpc>
                <a:spcPct val="85000"/>
              </a:lnSpc>
              <a:spcAft>
                <a:spcPts val="600"/>
              </a:spcAft>
              <a:buClr>
                <a:schemeClr val="accent2"/>
              </a:buClr>
              <a:buSzPct val="70000"/>
            </a:pPr>
            <a:r>
              <a:rPr lang="en-IN" sz="2400" dirty="0">
                <a:solidFill>
                  <a:schemeClr val="bg1"/>
                </a:solidFill>
              </a:rPr>
              <a:t>Executor</a:t>
            </a:r>
            <a:endParaRPr lang="en-IN" sz="1100" dirty="0">
              <a:solidFill>
                <a:schemeClr val="bg1"/>
              </a:solidFill>
            </a:endParaRPr>
          </a:p>
        </p:txBody>
      </p:sp>
      <p:sp>
        <p:nvSpPr>
          <p:cNvPr id="12" name="Rectangle 11">
            <a:extLst>
              <a:ext uri="{FF2B5EF4-FFF2-40B4-BE49-F238E27FC236}">
                <a16:creationId xmlns:a16="http://schemas.microsoft.com/office/drawing/2014/main" id="{28D5A8AA-6A27-995C-14DC-4E682445DE8E}"/>
              </a:ext>
            </a:extLst>
          </p:cNvPr>
          <p:cNvSpPr/>
          <p:nvPr/>
        </p:nvSpPr>
        <p:spPr>
          <a:xfrm>
            <a:off x="7153275" y="4324349"/>
            <a:ext cx="2419350" cy="1289583"/>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3" name="TextBox 12">
            <a:extLst>
              <a:ext uri="{FF2B5EF4-FFF2-40B4-BE49-F238E27FC236}">
                <a16:creationId xmlns:a16="http://schemas.microsoft.com/office/drawing/2014/main" id="{8835D9D4-3719-0D32-2C8F-2AFA4B9B502A}"/>
              </a:ext>
            </a:extLst>
          </p:cNvPr>
          <p:cNvSpPr txBox="1"/>
          <p:nvPr/>
        </p:nvSpPr>
        <p:spPr>
          <a:xfrm>
            <a:off x="7691437" y="4367574"/>
            <a:ext cx="2057400" cy="134036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2400" dirty="0">
                <a:solidFill>
                  <a:schemeClr val="bg1"/>
                </a:solidFill>
              </a:rPr>
              <a:t>Worker N</a:t>
            </a:r>
          </a:p>
          <a:p>
            <a:pPr>
              <a:lnSpc>
                <a:spcPct val="85000"/>
              </a:lnSpc>
              <a:spcAft>
                <a:spcPts val="600"/>
              </a:spcAft>
              <a:buClr>
                <a:schemeClr val="accent2"/>
              </a:buClr>
              <a:buSzPct val="70000"/>
            </a:pPr>
            <a:endParaRPr lang="en-IN" sz="2400" dirty="0">
              <a:solidFill>
                <a:schemeClr val="bg1"/>
              </a:solidFill>
            </a:endParaRPr>
          </a:p>
          <a:p>
            <a:pPr>
              <a:lnSpc>
                <a:spcPct val="85000"/>
              </a:lnSpc>
              <a:spcAft>
                <a:spcPts val="600"/>
              </a:spcAft>
              <a:buClr>
                <a:schemeClr val="accent2"/>
              </a:buClr>
              <a:buSzPct val="70000"/>
            </a:pPr>
            <a:r>
              <a:rPr lang="en-IN" sz="2400" dirty="0">
                <a:solidFill>
                  <a:schemeClr val="bg1"/>
                </a:solidFill>
              </a:rPr>
              <a:t>Executor</a:t>
            </a:r>
          </a:p>
          <a:p>
            <a:pPr>
              <a:lnSpc>
                <a:spcPct val="85000"/>
              </a:lnSpc>
              <a:spcAft>
                <a:spcPts val="600"/>
              </a:spcAft>
              <a:buClr>
                <a:schemeClr val="accent2"/>
              </a:buClr>
              <a:buSzPct val="70000"/>
            </a:pPr>
            <a:endParaRPr lang="en-IN" sz="1050" dirty="0">
              <a:solidFill>
                <a:schemeClr val="bg1"/>
              </a:solidFill>
            </a:endParaRPr>
          </a:p>
        </p:txBody>
      </p:sp>
      <p:cxnSp>
        <p:nvCxnSpPr>
          <p:cNvPr id="15" name="Straight Arrow Connector 14">
            <a:extLst>
              <a:ext uri="{FF2B5EF4-FFF2-40B4-BE49-F238E27FC236}">
                <a16:creationId xmlns:a16="http://schemas.microsoft.com/office/drawing/2014/main" id="{5B2C9D6B-9BF3-F409-A139-EDE34B226467}"/>
              </a:ext>
            </a:extLst>
          </p:cNvPr>
          <p:cNvCxnSpPr>
            <a:cxnSpLocks/>
          </p:cNvCxnSpPr>
          <p:nvPr/>
        </p:nvCxnSpPr>
        <p:spPr>
          <a:xfrm flipH="1">
            <a:off x="2962275" y="3347675"/>
            <a:ext cx="2185987" cy="90047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92DCCB-CDB6-EE11-EFBE-9EC860D629B5}"/>
              </a:ext>
            </a:extLst>
          </p:cNvPr>
          <p:cNvCxnSpPr>
            <a:cxnSpLocks/>
          </p:cNvCxnSpPr>
          <p:nvPr/>
        </p:nvCxnSpPr>
        <p:spPr>
          <a:xfrm>
            <a:off x="5148262" y="3337471"/>
            <a:ext cx="1587" cy="910678"/>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E44248-D3EA-5E04-76D7-976EBE4A32E3}"/>
              </a:ext>
            </a:extLst>
          </p:cNvPr>
          <p:cNvCxnSpPr>
            <a:cxnSpLocks/>
          </p:cNvCxnSpPr>
          <p:nvPr/>
        </p:nvCxnSpPr>
        <p:spPr>
          <a:xfrm>
            <a:off x="5148262" y="3347675"/>
            <a:ext cx="3062288" cy="94882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A56DB47-533D-E51D-3794-DFBF804C1FD3}"/>
              </a:ext>
            </a:extLst>
          </p:cNvPr>
          <p:cNvCxnSpPr>
            <a:cxnSpLocks/>
            <a:endCxn id="6" idx="0"/>
          </p:cNvCxnSpPr>
          <p:nvPr/>
        </p:nvCxnSpPr>
        <p:spPr>
          <a:xfrm>
            <a:off x="6429375" y="1743920"/>
            <a:ext cx="1890713" cy="943820"/>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9A9E183-604A-4EC6-9A31-7098DC98D76C}"/>
              </a:ext>
            </a:extLst>
          </p:cNvPr>
          <p:cNvCxnSpPr/>
          <p:nvPr/>
        </p:nvCxnSpPr>
        <p:spPr>
          <a:xfrm>
            <a:off x="5148262" y="3337471"/>
            <a:ext cx="2005013"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65BB04-B694-771F-74D3-913B91EFA177}"/>
              </a:ext>
            </a:extLst>
          </p:cNvPr>
          <p:cNvCxnSpPr>
            <a:cxnSpLocks/>
          </p:cNvCxnSpPr>
          <p:nvPr/>
        </p:nvCxnSpPr>
        <p:spPr>
          <a:xfrm>
            <a:off x="5148262" y="2457450"/>
            <a:ext cx="1587" cy="870617"/>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902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External Table vs Managed Table</a:t>
            </a:r>
          </a:p>
        </p:txBody>
      </p:sp>
      <p:sp>
        <p:nvSpPr>
          <p:cNvPr id="3" name="Text Placeholder 2">
            <a:extLst>
              <a:ext uri="{FF2B5EF4-FFF2-40B4-BE49-F238E27FC236}">
                <a16:creationId xmlns:a16="http://schemas.microsoft.com/office/drawing/2014/main" id="{63768DB0-9140-7BCD-BC8D-D19400F55582}"/>
              </a:ext>
            </a:extLst>
          </p:cNvPr>
          <p:cNvSpPr>
            <a:spLocks noGrp="1"/>
          </p:cNvSpPr>
          <p:nvPr>
            <p:ph type="body" sz="quarter" idx="10"/>
          </p:nvPr>
        </p:nvSpPr>
        <p:spPr>
          <a:xfrm>
            <a:off x="609600" y="1137919"/>
            <a:ext cx="10980738" cy="1548131"/>
          </a:xfrm>
        </p:spPr>
        <p:txBody>
          <a:bodyPr/>
          <a:lstStyle/>
          <a:p>
            <a:pPr algn="l"/>
            <a:r>
              <a:rPr lang="en-IN" dirty="0">
                <a:latin typeface="Udemy Sans"/>
              </a:rPr>
              <a:t>External Table:  Data is stored outside the </a:t>
            </a:r>
            <a:r>
              <a:rPr lang="en-IN" dirty="0" err="1">
                <a:latin typeface="Udemy Sans"/>
              </a:rPr>
              <a:t>databricks</a:t>
            </a:r>
            <a:r>
              <a:rPr lang="en-IN" dirty="0">
                <a:latin typeface="Udemy Sans"/>
              </a:rPr>
              <a:t> </a:t>
            </a:r>
            <a:r>
              <a:rPr lang="en-IN" dirty="0" err="1">
                <a:latin typeface="Udemy Sans"/>
              </a:rPr>
              <a:t>dbfs</a:t>
            </a:r>
            <a:r>
              <a:rPr lang="en-IN" dirty="0">
                <a:latin typeface="Udemy Sans"/>
              </a:rPr>
              <a:t> (somewhere like blob) where in the data will be stored in the external location but just the schema is stored in hive </a:t>
            </a:r>
            <a:r>
              <a:rPr lang="en-IN" dirty="0" err="1">
                <a:latin typeface="Udemy Sans"/>
              </a:rPr>
              <a:t>metastore</a:t>
            </a:r>
            <a:r>
              <a:rPr lang="en-IN" dirty="0">
                <a:latin typeface="Udemy Sans"/>
              </a:rPr>
              <a:t>.</a:t>
            </a:r>
            <a:br>
              <a:rPr lang="en-IN" dirty="0">
                <a:latin typeface="Udemy Sans"/>
              </a:rPr>
            </a:br>
            <a:r>
              <a:rPr lang="en-IN" dirty="0">
                <a:latin typeface="Udemy Sans"/>
              </a:rPr>
              <a:t>Once the table is deleted in the </a:t>
            </a:r>
            <a:r>
              <a:rPr lang="en-IN" dirty="0" err="1">
                <a:latin typeface="Udemy Sans"/>
              </a:rPr>
              <a:t>databricks</a:t>
            </a:r>
            <a:r>
              <a:rPr lang="en-IN" dirty="0">
                <a:latin typeface="Udemy Sans"/>
              </a:rPr>
              <a:t>(dropped) it does not affect the table.</a:t>
            </a:r>
          </a:p>
          <a:p>
            <a:pPr algn="l"/>
            <a:r>
              <a:rPr lang="en-IN" dirty="0">
                <a:latin typeface="Udemy Sans"/>
              </a:rPr>
              <a:t>Managed Table : Data is stored in the database inside </a:t>
            </a:r>
            <a:r>
              <a:rPr lang="en-IN" dirty="0" err="1">
                <a:latin typeface="Udemy Sans"/>
              </a:rPr>
              <a:t>databricks</a:t>
            </a:r>
            <a:r>
              <a:rPr lang="en-IN" dirty="0">
                <a:latin typeface="Udemy Sans"/>
              </a:rPr>
              <a:t>(cluster memory) where in if the table is dropped then it is deleted permanently with the data</a:t>
            </a:r>
          </a:p>
          <a:p>
            <a:pPr algn="l"/>
            <a:endParaRPr lang="en-IN" dirty="0">
              <a:latin typeface="Udemy Sans"/>
            </a:endParaRPr>
          </a:p>
          <a:p>
            <a:pPr marL="0" indent="0" algn="l">
              <a:buNone/>
            </a:pPr>
            <a:endParaRPr lang="en-IN" dirty="0"/>
          </a:p>
        </p:txBody>
      </p:sp>
      <p:pic>
        <p:nvPicPr>
          <p:cNvPr id="5" name="Picture 4">
            <a:extLst>
              <a:ext uri="{FF2B5EF4-FFF2-40B4-BE49-F238E27FC236}">
                <a16:creationId xmlns:a16="http://schemas.microsoft.com/office/drawing/2014/main" id="{91A73266-2B2C-DD1B-2C88-95E7968ADEA4}"/>
              </a:ext>
            </a:extLst>
          </p:cNvPr>
          <p:cNvPicPr>
            <a:picLocks noChangeAspect="1"/>
          </p:cNvPicPr>
          <p:nvPr/>
        </p:nvPicPr>
        <p:blipFill>
          <a:blip r:embed="rId2"/>
          <a:stretch>
            <a:fillRect/>
          </a:stretch>
        </p:blipFill>
        <p:spPr>
          <a:xfrm>
            <a:off x="6438051" y="2815340"/>
            <a:ext cx="5150382" cy="3509260"/>
          </a:xfrm>
          <a:prstGeom prst="rect">
            <a:avLst/>
          </a:prstGeom>
        </p:spPr>
      </p:pic>
      <p:pic>
        <p:nvPicPr>
          <p:cNvPr id="9" name="Picture 8">
            <a:extLst>
              <a:ext uri="{FF2B5EF4-FFF2-40B4-BE49-F238E27FC236}">
                <a16:creationId xmlns:a16="http://schemas.microsoft.com/office/drawing/2014/main" id="{4F870000-F0D4-F880-BBC4-4E77A6DBE216}"/>
              </a:ext>
            </a:extLst>
          </p:cNvPr>
          <p:cNvPicPr>
            <a:picLocks noChangeAspect="1"/>
          </p:cNvPicPr>
          <p:nvPr/>
        </p:nvPicPr>
        <p:blipFill>
          <a:blip r:embed="rId3"/>
          <a:stretch>
            <a:fillRect/>
          </a:stretch>
        </p:blipFill>
        <p:spPr>
          <a:xfrm>
            <a:off x="1344694" y="2815340"/>
            <a:ext cx="4754481" cy="3509260"/>
          </a:xfrm>
          <a:prstGeom prst="rect">
            <a:avLst/>
          </a:prstGeom>
        </p:spPr>
      </p:pic>
    </p:spTree>
    <p:extLst>
      <p:ext uri="{BB962C8B-B14F-4D97-AF65-F5344CB8AC3E}">
        <p14:creationId xmlns:p14="http://schemas.microsoft.com/office/powerpoint/2010/main" val="1953755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Dashboard in Databricks</a:t>
            </a:r>
          </a:p>
        </p:txBody>
      </p:sp>
      <p:pic>
        <p:nvPicPr>
          <p:cNvPr id="6" name="Picture 5">
            <a:extLst>
              <a:ext uri="{FF2B5EF4-FFF2-40B4-BE49-F238E27FC236}">
                <a16:creationId xmlns:a16="http://schemas.microsoft.com/office/drawing/2014/main" id="{A35D83FE-D687-EE81-0455-F3BDBDD29338}"/>
              </a:ext>
            </a:extLst>
          </p:cNvPr>
          <p:cNvPicPr>
            <a:picLocks noChangeAspect="1"/>
          </p:cNvPicPr>
          <p:nvPr/>
        </p:nvPicPr>
        <p:blipFill>
          <a:blip r:embed="rId2"/>
          <a:stretch>
            <a:fillRect/>
          </a:stretch>
        </p:blipFill>
        <p:spPr>
          <a:xfrm>
            <a:off x="2226135" y="1071562"/>
            <a:ext cx="7527465" cy="4905375"/>
          </a:xfrm>
          <a:prstGeom prst="rect">
            <a:avLst/>
          </a:prstGeom>
        </p:spPr>
      </p:pic>
    </p:spTree>
    <p:extLst>
      <p:ext uri="{BB962C8B-B14F-4D97-AF65-F5344CB8AC3E}">
        <p14:creationId xmlns:p14="http://schemas.microsoft.com/office/powerpoint/2010/main" val="170762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Full Load vs Incremental Load</a:t>
            </a:r>
          </a:p>
        </p:txBody>
      </p:sp>
      <p:sp>
        <p:nvSpPr>
          <p:cNvPr id="19" name="Text Placeholder 2">
            <a:extLst>
              <a:ext uri="{FF2B5EF4-FFF2-40B4-BE49-F238E27FC236}">
                <a16:creationId xmlns:a16="http://schemas.microsoft.com/office/drawing/2014/main" id="{B7E53EDE-D125-96CF-2A07-2FA6866CA66B}"/>
              </a:ext>
            </a:extLst>
          </p:cNvPr>
          <p:cNvSpPr>
            <a:spLocks noGrp="1"/>
          </p:cNvSpPr>
          <p:nvPr>
            <p:ph type="body" sz="quarter" idx="10"/>
          </p:nvPr>
        </p:nvSpPr>
        <p:spPr>
          <a:xfrm>
            <a:off x="609600" y="1137919"/>
            <a:ext cx="10980738" cy="4891405"/>
          </a:xfrm>
        </p:spPr>
        <p:txBody>
          <a:bodyPr/>
          <a:lstStyle/>
          <a:p>
            <a:pPr algn="l"/>
            <a:r>
              <a:rPr lang="en-IN" b="0" i="0" dirty="0">
                <a:effectLst/>
                <a:latin typeface="Udemy Sans"/>
              </a:rPr>
              <a:t>Full load : It is the complete data from the source.</a:t>
            </a:r>
          </a:p>
          <a:p>
            <a:endParaRPr lang="en-IN" dirty="0"/>
          </a:p>
          <a:p>
            <a:r>
              <a:rPr lang="en-IN" dirty="0"/>
              <a:t>Incremental Load: It is only the data which is changed recently.</a:t>
            </a:r>
          </a:p>
          <a:p>
            <a:endParaRPr lang="en-IN" dirty="0"/>
          </a:p>
          <a:p>
            <a:r>
              <a:rPr lang="en-IN" dirty="0"/>
              <a:t>For Incremental load provision was made to input the date parameter to filter the data which was later appended to the original table</a:t>
            </a:r>
          </a:p>
        </p:txBody>
      </p:sp>
      <p:pic>
        <p:nvPicPr>
          <p:cNvPr id="4" name="Picture 3">
            <a:extLst>
              <a:ext uri="{FF2B5EF4-FFF2-40B4-BE49-F238E27FC236}">
                <a16:creationId xmlns:a16="http://schemas.microsoft.com/office/drawing/2014/main" id="{477B5D13-CC86-EF41-F080-4548FF5333EC}"/>
              </a:ext>
            </a:extLst>
          </p:cNvPr>
          <p:cNvPicPr>
            <a:picLocks noChangeAspect="1"/>
          </p:cNvPicPr>
          <p:nvPr/>
        </p:nvPicPr>
        <p:blipFill rotWithShape="1">
          <a:blip r:embed="rId2"/>
          <a:srcRect l="33205" t="36147"/>
          <a:stretch/>
        </p:blipFill>
        <p:spPr>
          <a:xfrm>
            <a:off x="923925" y="3287960"/>
            <a:ext cx="4050628" cy="1809749"/>
          </a:xfrm>
          <a:prstGeom prst="rect">
            <a:avLst/>
          </a:prstGeom>
        </p:spPr>
      </p:pic>
      <p:pic>
        <p:nvPicPr>
          <p:cNvPr id="6" name="Picture 5">
            <a:extLst>
              <a:ext uri="{FF2B5EF4-FFF2-40B4-BE49-F238E27FC236}">
                <a16:creationId xmlns:a16="http://schemas.microsoft.com/office/drawing/2014/main" id="{8361D8D7-33F1-BF06-9C8A-F35DBE12DB45}"/>
              </a:ext>
            </a:extLst>
          </p:cNvPr>
          <p:cNvPicPr>
            <a:picLocks noChangeAspect="1"/>
          </p:cNvPicPr>
          <p:nvPr/>
        </p:nvPicPr>
        <p:blipFill>
          <a:blip r:embed="rId3"/>
          <a:stretch>
            <a:fillRect/>
          </a:stretch>
        </p:blipFill>
        <p:spPr>
          <a:xfrm>
            <a:off x="6553200" y="3184111"/>
            <a:ext cx="4515383" cy="1834517"/>
          </a:xfrm>
          <a:prstGeom prst="rect">
            <a:avLst/>
          </a:prstGeom>
        </p:spPr>
      </p:pic>
      <p:pic>
        <p:nvPicPr>
          <p:cNvPr id="8" name="Picture 7">
            <a:extLst>
              <a:ext uri="{FF2B5EF4-FFF2-40B4-BE49-F238E27FC236}">
                <a16:creationId xmlns:a16="http://schemas.microsoft.com/office/drawing/2014/main" id="{A0C727AD-BAC6-E8C4-8FF6-8D32E596E45A}"/>
              </a:ext>
            </a:extLst>
          </p:cNvPr>
          <p:cNvPicPr>
            <a:picLocks noChangeAspect="1"/>
          </p:cNvPicPr>
          <p:nvPr/>
        </p:nvPicPr>
        <p:blipFill rotWithShape="1">
          <a:blip r:embed="rId4"/>
          <a:srcRect b="34198"/>
          <a:stretch/>
        </p:blipFill>
        <p:spPr>
          <a:xfrm>
            <a:off x="3632199" y="5271947"/>
            <a:ext cx="4624388" cy="896268"/>
          </a:xfrm>
          <a:prstGeom prst="rect">
            <a:avLst/>
          </a:prstGeom>
        </p:spPr>
      </p:pic>
    </p:spTree>
    <p:extLst>
      <p:ext uri="{BB962C8B-B14F-4D97-AF65-F5344CB8AC3E}">
        <p14:creationId xmlns:p14="http://schemas.microsoft.com/office/powerpoint/2010/main" val="2762762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Delta Lake</a:t>
            </a:r>
          </a:p>
        </p:txBody>
      </p:sp>
      <p:sp>
        <p:nvSpPr>
          <p:cNvPr id="19" name="Text Placeholder 2">
            <a:extLst>
              <a:ext uri="{FF2B5EF4-FFF2-40B4-BE49-F238E27FC236}">
                <a16:creationId xmlns:a16="http://schemas.microsoft.com/office/drawing/2014/main" id="{B7E53EDE-D125-96CF-2A07-2FA6866CA66B}"/>
              </a:ext>
            </a:extLst>
          </p:cNvPr>
          <p:cNvSpPr>
            <a:spLocks noGrp="1"/>
          </p:cNvSpPr>
          <p:nvPr>
            <p:ph type="body" sz="quarter" idx="10"/>
          </p:nvPr>
        </p:nvSpPr>
        <p:spPr>
          <a:xfrm>
            <a:off x="609600" y="1137919"/>
            <a:ext cx="10980738" cy="4891405"/>
          </a:xfrm>
        </p:spPr>
        <p:txBody>
          <a:bodyPr/>
          <a:lstStyle/>
          <a:p>
            <a:pPr algn="l"/>
            <a:r>
              <a:rPr lang="en-IN" dirty="0"/>
              <a:t>It is a project originally developed by </a:t>
            </a:r>
            <a:r>
              <a:rPr lang="en-IN" dirty="0" err="1"/>
              <a:t>databricks</a:t>
            </a:r>
            <a:r>
              <a:rPr lang="en-IN" dirty="0"/>
              <a:t> and then open sourced under Linux foundation at 2019</a:t>
            </a:r>
          </a:p>
          <a:p>
            <a:pPr algn="l"/>
            <a:r>
              <a:rPr lang="en-IN" dirty="0"/>
              <a:t>It provides ACID transaction, scalable metadata handling and it unifies streaming as well as batch workloads</a:t>
            </a:r>
          </a:p>
          <a:p>
            <a:pPr algn="l"/>
            <a:r>
              <a:rPr lang="en-IN" dirty="0"/>
              <a:t>Delta Lake runs on top of data lake</a:t>
            </a:r>
          </a:p>
          <a:p>
            <a:pPr marL="0" indent="0" algn="l">
              <a:buNone/>
            </a:pPr>
            <a:endParaRPr lang="en-IN" dirty="0"/>
          </a:p>
        </p:txBody>
      </p:sp>
      <p:sp>
        <p:nvSpPr>
          <p:cNvPr id="3" name="Arrow: Striped Right 2">
            <a:extLst>
              <a:ext uri="{FF2B5EF4-FFF2-40B4-BE49-F238E27FC236}">
                <a16:creationId xmlns:a16="http://schemas.microsoft.com/office/drawing/2014/main" id="{E4276306-02D7-8E91-E4DA-EF505DE84BBA}"/>
              </a:ext>
            </a:extLst>
          </p:cNvPr>
          <p:cNvSpPr/>
          <p:nvPr/>
        </p:nvSpPr>
        <p:spPr>
          <a:xfrm>
            <a:off x="836613" y="3848100"/>
            <a:ext cx="10753725" cy="2134675"/>
          </a:xfrm>
          <a:prstGeom prst="stripedRightArrow">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5" name="TextBox 4">
            <a:extLst>
              <a:ext uri="{FF2B5EF4-FFF2-40B4-BE49-F238E27FC236}">
                <a16:creationId xmlns:a16="http://schemas.microsoft.com/office/drawing/2014/main" id="{8CE9AFC4-8282-99F8-6F80-B1FDCE7E9586}"/>
              </a:ext>
            </a:extLst>
          </p:cNvPr>
          <p:cNvSpPr txBox="1"/>
          <p:nvPr/>
        </p:nvSpPr>
        <p:spPr>
          <a:xfrm>
            <a:off x="1224903" y="4640826"/>
            <a:ext cx="2195505" cy="53245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Data </a:t>
            </a:r>
          </a:p>
          <a:p>
            <a:pPr algn="ctr">
              <a:lnSpc>
                <a:spcPct val="85000"/>
              </a:lnSpc>
              <a:spcAft>
                <a:spcPts val="600"/>
              </a:spcAft>
              <a:buClr>
                <a:schemeClr val="accent2"/>
              </a:buClr>
              <a:buSzPct val="70000"/>
            </a:pPr>
            <a:r>
              <a:rPr lang="en-IN" sz="1600" dirty="0">
                <a:solidFill>
                  <a:schemeClr val="bg1"/>
                </a:solidFill>
              </a:rPr>
              <a:t>Ware House</a:t>
            </a:r>
            <a:endParaRPr lang="en-IN" sz="800" dirty="0">
              <a:solidFill>
                <a:schemeClr val="bg1"/>
              </a:solidFill>
            </a:endParaRPr>
          </a:p>
        </p:txBody>
      </p:sp>
      <p:sp>
        <p:nvSpPr>
          <p:cNvPr id="7" name="TextBox 6">
            <a:extLst>
              <a:ext uri="{FF2B5EF4-FFF2-40B4-BE49-F238E27FC236}">
                <a16:creationId xmlns:a16="http://schemas.microsoft.com/office/drawing/2014/main" id="{B03E611B-3F3F-6735-D01D-72A6F89212D2}"/>
              </a:ext>
            </a:extLst>
          </p:cNvPr>
          <p:cNvSpPr txBox="1"/>
          <p:nvPr/>
        </p:nvSpPr>
        <p:spPr>
          <a:xfrm>
            <a:off x="4091928" y="4792326"/>
            <a:ext cx="2195505"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Data Lake</a:t>
            </a:r>
            <a:endParaRPr lang="en-IN" sz="800" dirty="0">
              <a:solidFill>
                <a:schemeClr val="bg1"/>
              </a:solidFill>
            </a:endParaRPr>
          </a:p>
        </p:txBody>
      </p:sp>
      <p:sp>
        <p:nvSpPr>
          <p:cNvPr id="9" name="TextBox 8">
            <a:extLst>
              <a:ext uri="{FF2B5EF4-FFF2-40B4-BE49-F238E27FC236}">
                <a16:creationId xmlns:a16="http://schemas.microsoft.com/office/drawing/2014/main" id="{F207242B-7F7F-4149-5DFD-CD3101B2E71B}"/>
              </a:ext>
            </a:extLst>
          </p:cNvPr>
          <p:cNvSpPr txBox="1"/>
          <p:nvPr/>
        </p:nvSpPr>
        <p:spPr>
          <a:xfrm>
            <a:off x="7320903" y="4792037"/>
            <a:ext cx="2195505"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Data Lake House</a:t>
            </a:r>
            <a:endParaRPr lang="en-IN" sz="800" dirty="0">
              <a:solidFill>
                <a:schemeClr val="bg1"/>
              </a:solidFill>
            </a:endParaRPr>
          </a:p>
        </p:txBody>
      </p:sp>
    </p:spTree>
    <p:extLst>
      <p:ext uri="{BB962C8B-B14F-4D97-AF65-F5344CB8AC3E}">
        <p14:creationId xmlns:p14="http://schemas.microsoft.com/office/powerpoint/2010/main" val="1930687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Data </a:t>
            </a:r>
            <a:r>
              <a:rPr lang="en-IN" dirty="0" err="1"/>
              <a:t>WareHouses</a:t>
            </a:r>
            <a:r>
              <a:rPr lang="en-IN" dirty="0"/>
              <a:t> - Problems</a:t>
            </a:r>
          </a:p>
        </p:txBody>
      </p:sp>
      <p:sp>
        <p:nvSpPr>
          <p:cNvPr id="8" name="Oval 7">
            <a:extLst>
              <a:ext uri="{FF2B5EF4-FFF2-40B4-BE49-F238E27FC236}">
                <a16:creationId xmlns:a16="http://schemas.microsoft.com/office/drawing/2014/main" id="{B8440E24-0FCF-7CDC-3493-2ECA1F35C8FF}"/>
              </a:ext>
            </a:extLst>
          </p:cNvPr>
          <p:cNvSpPr/>
          <p:nvPr/>
        </p:nvSpPr>
        <p:spPr>
          <a:xfrm>
            <a:off x="942976" y="1123951"/>
            <a:ext cx="1181100" cy="742950"/>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0" name="Oval 9">
            <a:extLst>
              <a:ext uri="{FF2B5EF4-FFF2-40B4-BE49-F238E27FC236}">
                <a16:creationId xmlns:a16="http://schemas.microsoft.com/office/drawing/2014/main" id="{BFABBBBB-801B-F528-507E-6E3D0684A883}"/>
              </a:ext>
            </a:extLst>
          </p:cNvPr>
          <p:cNvSpPr/>
          <p:nvPr/>
        </p:nvSpPr>
        <p:spPr>
          <a:xfrm>
            <a:off x="942975" y="2187212"/>
            <a:ext cx="1276349" cy="841737"/>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cxnSp>
        <p:nvCxnSpPr>
          <p:cNvPr id="12" name="Straight Arrow Connector 11">
            <a:extLst>
              <a:ext uri="{FF2B5EF4-FFF2-40B4-BE49-F238E27FC236}">
                <a16:creationId xmlns:a16="http://schemas.microsoft.com/office/drawing/2014/main" id="{FADF0EE8-5EC4-128B-6BF6-64E821671955}"/>
              </a:ext>
            </a:extLst>
          </p:cNvPr>
          <p:cNvCxnSpPr/>
          <p:nvPr/>
        </p:nvCxnSpPr>
        <p:spPr>
          <a:xfrm>
            <a:off x="2219324" y="1562100"/>
            <a:ext cx="1038226" cy="30480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7AF087-03B4-7B8F-B359-0FB23EC194D3}"/>
              </a:ext>
            </a:extLst>
          </p:cNvPr>
          <p:cNvCxnSpPr>
            <a:cxnSpLocks/>
          </p:cNvCxnSpPr>
          <p:nvPr/>
        </p:nvCxnSpPr>
        <p:spPr>
          <a:xfrm flipV="1">
            <a:off x="2371724" y="2187212"/>
            <a:ext cx="885826" cy="44944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CC371F3-8325-16B6-F66C-7C227CB1AFD8}"/>
              </a:ext>
            </a:extLst>
          </p:cNvPr>
          <p:cNvSpPr/>
          <p:nvPr/>
        </p:nvSpPr>
        <p:spPr>
          <a:xfrm>
            <a:off x="3495675" y="1714500"/>
            <a:ext cx="1181100" cy="657225"/>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cxnSp>
        <p:nvCxnSpPr>
          <p:cNvPr id="16" name="Straight Arrow Connector 15">
            <a:extLst>
              <a:ext uri="{FF2B5EF4-FFF2-40B4-BE49-F238E27FC236}">
                <a16:creationId xmlns:a16="http://schemas.microsoft.com/office/drawing/2014/main" id="{EAE865B0-4229-BCA9-5E53-181A1BBB9818}"/>
              </a:ext>
            </a:extLst>
          </p:cNvPr>
          <p:cNvCxnSpPr>
            <a:cxnSpLocks/>
          </p:cNvCxnSpPr>
          <p:nvPr/>
        </p:nvCxnSpPr>
        <p:spPr>
          <a:xfrm>
            <a:off x="5060949" y="2019301"/>
            <a:ext cx="1038226" cy="2381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9E46509-35D2-55BB-6802-8CEF43FC31B2}"/>
              </a:ext>
            </a:extLst>
          </p:cNvPr>
          <p:cNvSpPr txBox="1"/>
          <p:nvPr/>
        </p:nvSpPr>
        <p:spPr>
          <a:xfrm>
            <a:off x="1148754" y="1345728"/>
            <a:ext cx="778273" cy="324704"/>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100" dirty="0">
                <a:solidFill>
                  <a:schemeClr val="bg1"/>
                </a:solidFill>
              </a:rPr>
              <a:t>Operational Data</a:t>
            </a:r>
          </a:p>
        </p:txBody>
      </p:sp>
      <p:sp>
        <p:nvSpPr>
          <p:cNvPr id="20" name="TextBox 19">
            <a:extLst>
              <a:ext uri="{FF2B5EF4-FFF2-40B4-BE49-F238E27FC236}">
                <a16:creationId xmlns:a16="http://schemas.microsoft.com/office/drawing/2014/main" id="{0A0114C2-10E6-BA2E-9FEA-D2A53F386B9A}"/>
              </a:ext>
            </a:extLst>
          </p:cNvPr>
          <p:cNvSpPr txBox="1"/>
          <p:nvPr/>
        </p:nvSpPr>
        <p:spPr>
          <a:xfrm>
            <a:off x="1211062" y="2434989"/>
            <a:ext cx="778273"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External Data</a:t>
            </a:r>
          </a:p>
        </p:txBody>
      </p:sp>
      <p:sp>
        <p:nvSpPr>
          <p:cNvPr id="21" name="TextBox 20">
            <a:extLst>
              <a:ext uri="{FF2B5EF4-FFF2-40B4-BE49-F238E27FC236}">
                <a16:creationId xmlns:a16="http://schemas.microsoft.com/office/drawing/2014/main" id="{72491F0C-1C6E-B6F4-1AE3-26DDBD9521EF}"/>
              </a:ext>
            </a:extLst>
          </p:cNvPr>
          <p:cNvSpPr txBox="1"/>
          <p:nvPr/>
        </p:nvSpPr>
        <p:spPr>
          <a:xfrm>
            <a:off x="3706612" y="1873014"/>
            <a:ext cx="778273" cy="29854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2000" dirty="0">
                <a:solidFill>
                  <a:schemeClr val="bg1"/>
                </a:solidFill>
              </a:rPr>
              <a:t>ETL</a:t>
            </a:r>
          </a:p>
        </p:txBody>
      </p:sp>
      <p:sp>
        <p:nvSpPr>
          <p:cNvPr id="22" name="TextBox 21">
            <a:extLst>
              <a:ext uri="{FF2B5EF4-FFF2-40B4-BE49-F238E27FC236}">
                <a16:creationId xmlns:a16="http://schemas.microsoft.com/office/drawing/2014/main" id="{D730B8DC-BC5F-DCB1-A1A3-9E675C7938EC}"/>
              </a:ext>
            </a:extLst>
          </p:cNvPr>
          <p:cNvSpPr txBox="1"/>
          <p:nvPr/>
        </p:nvSpPr>
        <p:spPr>
          <a:xfrm>
            <a:off x="6483349" y="1815357"/>
            <a:ext cx="1181100"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Data Warehouse</a:t>
            </a:r>
          </a:p>
        </p:txBody>
      </p:sp>
      <p:sp>
        <p:nvSpPr>
          <p:cNvPr id="23" name="TextBox 22">
            <a:extLst>
              <a:ext uri="{FF2B5EF4-FFF2-40B4-BE49-F238E27FC236}">
                <a16:creationId xmlns:a16="http://schemas.microsoft.com/office/drawing/2014/main" id="{B114222A-84FB-EB39-134E-BC6F6F83FF06}"/>
              </a:ext>
            </a:extLst>
          </p:cNvPr>
          <p:cNvSpPr txBox="1"/>
          <p:nvPr/>
        </p:nvSpPr>
        <p:spPr>
          <a:xfrm>
            <a:off x="8775701" y="1803451"/>
            <a:ext cx="1181100"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Data Consumers</a:t>
            </a:r>
          </a:p>
        </p:txBody>
      </p:sp>
      <p:cxnSp>
        <p:nvCxnSpPr>
          <p:cNvPr id="24" name="Straight Arrow Connector 23">
            <a:extLst>
              <a:ext uri="{FF2B5EF4-FFF2-40B4-BE49-F238E27FC236}">
                <a16:creationId xmlns:a16="http://schemas.microsoft.com/office/drawing/2014/main" id="{734063A9-8FA6-96A5-EB96-2ACFB7DAD7F8}"/>
              </a:ext>
            </a:extLst>
          </p:cNvPr>
          <p:cNvCxnSpPr>
            <a:cxnSpLocks/>
          </p:cNvCxnSpPr>
          <p:nvPr/>
        </p:nvCxnSpPr>
        <p:spPr>
          <a:xfrm>
            <a:off x="7737475" y="2051790"/>
            <a:ext cx="1038226" cy="2381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8EC3C60D-3BA0-B4AD-0507-12A4C8EEB218}"/>
              </a:ext>
            </a:extLst>
          </p:cNvPr>
          <p:cNvSpPr>
            <a:spLocks noGrp="1"/>
          </p:cNvSpPr>
          <p:nvPr>
            <p:ph type="body" sz="quarter" idx="10"/>
          </p:nvPr>
        </p:nvSpPr>
        <p:spPr>
          <a:xfrm>
            <a:off x="609600" y="3378213"/>
            <a:ext cx="10980738" cy="2651111"/>
          </a:xfrm>
        </p:spPr>
        <p:txBody>
          <a:bodyPr/>
          <a:lstStyle/>
          <a:p>
            <a:r>
              <a:rPr lang="en-IN" dirty="0"/>
              <a:t>Unstructured data not supported</a:t>
            </a:r>
          </a:p>
          <a:p>
            <a:r>
              <a:rPr lang="en-IN" dirty="0"/>
              <a:t>Longer to Ingest new data</a:t>
            </a:r>
          </a:p>
          <a:p>
            <a:r>
              <a:rPr lang="en-IN" dirty="0"/>
              <a:t>Proprietary Data Formats</a:t>
            </a:r>
          </a:p>
          <a:p>
            <a:r>
              <a:rPr lang="en-IN" dirty="0"/>
              <a:t>Scalability</a:t>
            </a:r>
          </a:p>
          <a:p>
            <a:r>
              <a:rPr lang="en-IN" dirty="0"/>
              <a:t>Expensive to store data</a:t>
            </a:r>
          </a:p>
          <a:p>
            <a:r>
              <a:rPr lang="en-IN" dirty="0"/>
              <a:t>Lack of support to AI/ML</a:t>
            </a:r>
          </a:p>
          <a:p>
            <a:endParaRPr lang="en-IN" dirty="0"/>
          </a:p>
        </p:txBody>
      </p:sp>
    </p:spTree>
    <p:extLst>
      <p:ext uri="{BB962C8B-B14F-4D97-AF65-F5344CB8AC3E}">
        <p14:creationId xmlns:p14="http://schemas.microsoft.com/office/powerpoint/2010/main" val="2703295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Data Lake - Problems</a:t>
            </a:r>
          </a:p>
        </p:txBody>
      </p:sp>
      <p:sp>
        <p:nvSpPr>
          <p:cNvPr id="8" name="Oval 7">
            <a:extLst>
              <a:ext uri="{FF2B5EF4-FFF2-40B4-BE49-F238E27FC236}">
                <a16:creationId xmlns:a16="http://schemas.microsoft.com/office/drawing/2014/main" id="{B8440E24-0FCF-7CDC-3493-2ECA1F35C8FF}"/>
              </a:ext>
            </a:extLst>
          </p:cNvPr>
          <p:cNvSpPr/>
          <p:nvPr/>
        </p:nvSpPr>
        <p:spPr>
          <a:xfrm>
            <a:off x="942976" y="1123951"/>
            <a:ext cx="1181100" cy="742950"/>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0" name="Oval 9">
            <a:extLst>
              <a:ext uri="{FF2B5EF4-FFF2-40B4-BE49-F238E27FC236}">
                <a16:creationId xmlns:a16="http://schemas.microsoft.com/office/drawing/2014/main" id="{BFABBBBB-801B-F528-507E-6E3D0684A883}"/>
              </a:ext>
            </a:extLst>
          </p:cNvPr>
          <p:cNvSpPr/>
          <p:nvPr/>
        </p:nvSpPr>
        <p:spPr>
          <a:xfrm>
            <a:off x="942975" y="2187212"/>
            <a:ext cx="1276349" cy="841737"/>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cxnSp>
        <p:nvCxnSpPr>
          <p:cNvPr id="12" name="Straight Arrow Connector 11">
            <a:extLst>
              <a:ext uri="{FF2B5EF4-FFF2-40B4-BE49-F238E27FC236}">
                <a16:creationId xmlns:a16="http://schemas.microsoft.com/office/drawing/2014/main" id="{FADF0EE8-5EC4-128B-6BF6-64E821671955}"/>
              </a:ext>
            </a:extLst>
          </p:cNvPr>
          <p:cNvCxnSpPr/>
          <p:nvPr/>
        </p:nvCxnSpPr>
        <p:spPr>
          <a:xfrm>
            <a:off x="2219324" y="1562100"/>
            <a:ext cx="1038226" cy="30480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7AF087-03B4-7B8F-B359-0FB23EC194D3}"/>
              </a:ext>
            </a:extLst>
          </p:cNvPr>
          <p:cNvCxnSpPr>
            <a:cxnSpLocks/>
          </p:cNvCxnSpPr>
          <p:nvPr/>
        </p:nvCxnSpPr>
        <p:spPr>
          <a:xfrm flipV="1">
            <a:off x="2371724" y="2187212"/>
            <a:ext cx="885826" cy="44944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CC371F3-8325-16B6-F66C-7C227CB1AFD8}"/>
              </a:ext>
            </a:extLst>
          </p:cNvPr>
          <p:cNvSpPr/>
          <p:nvPr/>
        </p:nvSpPr>
        <p:spPr>
          <a:xfrm>
            <a:off x="3495675" y="1714500"/>
            <a:ext cx="1181100" cy="657225"/>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cxnSp>
        <p:nvCxnSpPr>
          <p:cNvPr id="16" name="Straight Arrow Connector 15">
            <a:extLst>
              <a:ext uri="{FF2B5EF4-FFF2-40B4-BE49-F238E27FC236}">
                <a16:creationId xmlns:a16="http://schemas.microsoft.com/office/drawing/2014/main" id="{EAE865B0-4229-BCA9-5E53-181A1BBB9818}"/>
              </a:ext>
            </a:extLst>
          </p:cNvPr>
          <p:cNvCxnSpPr>
            <a:cxnSpLocks/>
          </p:cNvCxnSpPr>
          <p:nvPr/>
        </p:nvCxnSpPr>
        <p:spPr>
          <a:xfrm>
            <a:off x="5953126" y="2057204"/>
            <a:ext cx="496412" cy="1190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9E46509-35D2-55BB-6802-8CEF43FC31B2}"/>
              </a:ext>
            </a:extLst>
          </p:cNvPr>
          <p:cNvSpPr txBox="1"/>
          <p:nvPr/>
        </p:nvSpPr>
        <p:spPr>
          <a:xfrm>
            <a:off x="1148754" y="1345728"/>
            <a:ext cx="778273" cy="324704"/>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100" dirty="0">
                <a:solidFill>
                  <a:schemeClr val="bg1"/>
                </a:solidFill>
              </a:rPr>
              <a:t>Operational Data</a:t>
            </a:r>
          </a:p>
        </p:txBody>
      </p:sp>
      <p:sp>
        <p:nvSpPr>
          <p:cNvPr id="20" name="TextBox 19">
            <a:extLst>
              <a:ext uri="{FF2B5EF4-FFF2-40B4-BE49-F238E27FC236}">
                <a16:creationId xmlns:a16="http://schemas.microsoft.com/office/drawing/2014/main" id="{0A0114C2-10E6-BA2E-9FEA-D2A53F386B9A}"/>
              </a:ext>
            </a:extLst>
          </p:cNvPr>
          <p:cNvSpPr txBox="1"/>
          <p:nvPr/>
        </p:nvSpPr>
        <p:spPr>
          <a:xfrm>
            <a:off x="1211062" y="2434989"/>
            <a:ext cx="778273"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External Data</a:t>
            </a:r>
          </a:p>
        </p:txBody>
      </p:sp>
      <p:sp>
        <p:nvSpPr>
          <p:cNvPr id="21" name="TextBox 20">
            <a:extLst>
              <a:ext uri="{FF2B5EF4-FFF2-40B4-BE49-F238E27FC236}">
                <a16:creationId xmlns:a16="http://schemas.microsoft.com/office/drawing/2014/main" id="{72491F0C-1C6E-B6F4-1AE3-26DDBD9521EF}"/>
              </a:ext>
            </a:extLst>
          </p:cNvPr>
          <p:cNvSpPr txBox="1"/>
          <p:nvPr/>
        </p:nvSpPr>
        <p:spPr>
          <a:xfrm>
            <a:off x="3706612" y="1873014"/>
            <a:ext cx="778273" cy="29854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2000" dirty="0">
                <a:solidFill>
                  <a:schemeClr val="bg1"/>
                </a:solidFill>
              </a:rPr>
              <a:t>Ingest</a:t>
            </a:r>
          </a:p>
        </p:txBody>
      </p:sp>
      <p:sp>
        <p:nvSpPr>
          <p:cNvPr id="23" name="TextBox 22">
            <a:extLst>
              <a:ext uri="{FF2B5EF4-FFF2-40B4-BE49-F238E27FC236}">
                <a16:creationId xmlns:a16="http://schemas.microsoft.com/office/drawing/2014/main" id="{B114222A-84FB-EB39-134E-BC6F6F83FF06}"/>
              </a:ext>
            </a:extLst>
          </p:cNvPr>
          <p:cNvSpPr txBox="1"/>
          <p:nvPr/>
        </p:nvSpPr>
        <p:spPr>
          <a:xfrm>
            <a:off x="9893996" y="2626973"/>
            <a:ext cx="1299210"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Data Science/ ML Workloads</a:t>
            </a:r>
          </a:p>
        </p:txBody>
      </p:sp>
      <p:cxnSp>
        <p:nvCxnSpPr>
          <p:cNvPr id="24" name="Straight Arrow Connector 23">
            <a:extLst>
              <a:ext uri="{FF2B5EF4-FFF2-40B4-BE49-F238E27FC236}">
                <a16:creationId xmlns:a16="http://schemas.microsoft.com/office/drawing/2014/main" id="{734063A9-8FA6-96A5-EB96-2ACFB7DAD7F8}"/>
              </a:ext>
            </a:extLst>
          </p:cNvPr>
          <p:cNvCxnSpPr>
            <a:cxnSpLocks/>
          </p:cNvCxnSpPr>
          <p:nvPr/>
        </p:nvCxnSpPr>
        <p:spPr>
          <a:xfrm>
            <a:off x="8811912" y="1974257"/>
            <a:ext cx="1142049" cy="492945"/>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8EC3C60D-3BA0-B4AD-0507-12A4C8EEB218}"/>
              </a:ext>
            </a:extLst>
          </p:cNvPr>
          <p:cNvSpPr>
            <a:spLocks noGrp="1"/>
          </p:cNvSpPr>
          <p:nvPr>
            <p:ph type="body" sz="quarter" idx="10"/>
          </p:nvPr>
        </p:nvSpPr>
        <p:spPr>
          <a:xfrm>
            <a:off x="609600" y="3378213"/>
            <a:ext cx="5422601" cy="2651111"/>
          </a:xfrm>
        </p:spPr>
        <p:txBody>
          <a:bodyPr/>
          <a:lstStyle/>
          <a:p>
            <a:r>
              <a:rPr lang="en-IN" dirty="0"/>
              <a:t>Slow to service BI reports</a:t>
            </a:r>
          </a:p>
          <a:p>
            <a:r>
              <a:rPr lang="en-IN" dirty="0"/>
              <a:t>No support for ACID transaction</a:t>
            </a:r>
          </a:p>
          <a:p>
            <a:r>
              <a:rPr lang="en-IN" dirty="0"/>
              <a:t>Failed jobs leaves partial files</a:t>
            </a:r>
          </a:p>
          <a:p>
            <a:r>
              <a:rPr lang="en-IN" dirty="0"/>
              <a:t>Inconsistent Reads</a:t>
            </a:r>
          </a:p>
          <a:p>
            <a:r>
              <a:rPr lang="en-IN" dirty="0"/>
              <a:t>Unable to handle corrections to data</a:t>
            </a:r>
          </a:p>
          <a:p>
            <a:r>
              <a:rPr lang="en-IN" dirty="0"/>
              <a:t>Unable to rollback any data</a:t>
            </a:r>
          </a:p>
          <a:p>
            <a:r>
              <a:rPr lang="en-IN" dirty="0"/>
              <a:t>Lack of Ability to remove data for GDPR etc</a:t>
            </a:r>
          </a:p>
        </p:txBody>
      </p:sp>
      <p:sp>
        <p:nvSpPr>
          <p:cNvPr id="3" name="TextBox 2">
            <a:extLst>
              <a:ext uri="{FF2B5EF4-FFF2-40B4-BE49-F238E27FC236}">
                <a16:creationId xmlns:a16="http://schemas.microsoft.com/office/drawing/2014/main" id="{4BFB4E01-0377-746C-C2F9-BCFB70C396E4}"/>
              </a:ext>
            </a:extLst>
          </p:cNvPr>
          <p:cNvSpPr txBox="1"/>
          <p:nvPr/>
        </p:nvSpPr>
        <p:spPr>
          <a:xfrm>
            <a:off x="5273335" y="1830489"/>
            <a:ext cx="758866" cy="53245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Data </a:t>
            </a:r>
          </a:p>
          <a:p>
            <a:pPr algn="ctr">
              <a:lnSpc>
                <a:spcPct val="85000"/>
              </a:lnSpc>
              <a:spcAft>
                <a:spcPts val="600"/>
              </a:spcAft>
              <a:buClr>
                <a:schemeClr val="accent2"/>
              </a:buClr>
              <a:buSzPct val="70000"/>
            </a:pPr>
            <a:r>
              <a:rPr lang="en-IN" sz="1600" dirty="0">
                <a:solidFill>
                  <a:schemeClr val="bg1"/>
                </a:solidFill>
              </a:rPr>
              <a:t>Lake</a:t>
            </a:r>
          </a:p>
        </p:txBody>
      </p:sp>
      <p:cxnSp>
        <p:nvCxnSpPr>
          <p:cNvPr id="4" name="Straight Arrow Connector 3">
            <a:extLst>
              <a:ext uri="{FF2B5EF4-FFF2-40B4-BE49-F238E27FC236}">
                <a16:creationId xmlns:a16="http://schemas.microsoft.com/office/drawing/2014/main" id="{0CA9AAD1-8A0A-B8B4-214C-A98E513AC1A7}"/>
              </a:ext>
            </a:extLst>
          </p:cNvPr>
          <p:cNvCxnSpPr>
            <a:cxnSpLocks/>
          </p:cNvCxnSpPr>
          <p:nvPr/>
        </p:nvCxnSpPr>
        <p:spPr>
          <a:xfrm>
            <a:off x="4803455" y="2058360"/>
            <a:ext cx="462003"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C54BD23-32F5-B28D-A889-97246B55786F}"/>
              </a:ext>
            </a:extLst>
          </p:cNvPr>
          <p:cNvSpPr txBox="1"/>
          <p:nvPr/>
        </p:nvSpPr>
        <p:spPr>
          <a:xfrm>
            <a:off x="6375738" y="1920000"/>
            <a:ext cx="1299210"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Transform</a:t>
            </a:r>
          </a:p>
        </p:txBody>
      </p:sp>
      <p:sp>
        <p:nvSpPr>
          <p:cNvPr id="9" name="TextBox 8">
            <a:extLst>
              <a:ext uri="{FF2B5EF4-FFF2-40B4-BE49-F238E27FC236}">
                <a16:creationId xmlns:a16="http://schemas.microsoft.com/office/drawing/2014/main" id="{54D4E7DB-5562-9F15-3EFC-5E1863432EF1}"/>
              </a:ext>
            </a:extLst>
          </p:cNvPr>
          <p:cNvSpPr txBox="1"/>
          <p:nvPr/>
        </p:nvSpPr>
        <p:spPr>
          <a:xfrm>
            <a:off x="7993081" y="1809374"/>
            <a:ext cx="758866" cy="53245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Data </a:t>
            </a:r>
          </a:p>
          <a:p>
            <a:pPr algn="ctr">
              <a:lnSpc>
                <a:spcPct val="85000"/>
              </a:lnSpc>
              <a:spcAft>
                <a:spcPts val="600"/>
              </a:spcAft>
              <a:buClr>
                <a:schemeClr val="accent2"/>
              </a:buClr>
              <a:buSzPct val="70000"/>
            </a:pPr>
            <a:r>
              <a:rPr lang="en-IN" sz="1600" dirty="0">
                <a:solidFill>
                  <a:schemeClr val="bg1"/>
                </a:solidFill>
              </a:rPr>
              <a:t>Lake</a:t>
            </a:r>
          </a:p>
        </p:txBody>
      </p:sp>
      <p:cxnSp>
        <p:nvCxnSpPr>
          <p:cNvPr id="11" name="Straight Arrow Connector 10">
            <a:extLst>
              <a:ext uri="{FF2B5EF4-FFF2-40B4-BE49-F238E27FC236}">
                <a16:creationId xmlns:a16="http://schemas.microsoft.com/office/drawing/2014/main" id="{E47CE0C8-E520-C399-5B14-272A36FCDA30}"/>
              </a:ext>
            </a:extLst>
          </p:cNvPr>
          <p:cNvCxnSpPr>
            <a:cxnSpLocks/>
            <a:endCxn id="9" idx="1"/>
          </p:cNvCxnSpPr>
          <p:nvPr/>
        </p:nvCxnSpPr>
        <p:spPr>
          <a:xfrm flipV="1">
            <a:off x="7581900" y="2075601"/>
            <a:ext cx="411181" cy="2099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C31491-95B7-C3ED-7E0D-84AF1F7B8781}"/>
              </a:ext>
            </a:extLst>
          </p:cNvPr>
          <p:cNvCxnSpPr>
            <a:cxnSpLocks/>
          </p:cNvCxnSpPr>
          <p:nvPr/>
        </p:nvCxnSpPr>
        <p:spPr>
          <a:xfrm>
            <a:off x="5652768" y="2487174"/>
            <a:ext cx="4011239" cy="42060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4B7A509D-2066-3BA7-4514-65F6270D7694}"/>
              </a:ext>
            </a:extLst>
          </p:cNvPr>
          <p:cNvSpPr txBox="1">
            <a:spLocks/>
          </p:cNvSpPr>
          <p:nvPr/>
        </p:nvSpPr>
        <p:spPr>
          <a:xfrm>
            <a:off x="6448425" y="3368688"/>
            <a:ext cx="5422601" cy="2651111"/>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No history or versioning</a:t>
            </a:r>
          </a:p>
          <a:p>
            <a:r>
              <a:rPr lang="en-IN" dirty="0"/>
              <a:t>Poor Performance</a:t>
            </a:r>
          </a:p>
          <a:p>
            <a:r>
              <a:rPr lang="en-IN" dirty="0"/>
              <a:t>Poor BI support</a:t>
            </a:r>
          </a:p>
          <a:p>
            <a:r>
              <a:rPr lang="en-IN" dirty="0"/>
              <a:t>Complex to set up</a:t>
            </a:r>
          </a:p>
          <a:p>
            <a:r>
              <a:rPr lang="en-IN" dirty="0"/>
              <a:t>Lambda Architecture for streaming workloads</a:t>
            </a:r>
          </a:p>
        </p:txBody>
      </p:sp>
    </p:spTree>
    <p:extLst>
      <p:ext uri="{BB962C8B-B14F-4D97-AF65-F5344CB8AC3E}">
        <p14:creationId xmlns:p14="http://schemas.microsoft.com/office/powerpoint/2010/main" val="3712165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Delta Lake - Benefits</a:t>
            </a:r>
          </a:p>
        </p:txBody>
      </p:sp>
      <p:sp>
        <p:nvSpPr>
          <p:cNvPr id="8" name="Oval 7">
            <a:extLst>
              <a:ext uri="{FF2B5EF4-FFF2-40B4-BE49-F238E27FC236}">
                <a16:creationId xmlns:a16="http://schemas.microsoft.com/office/drawing/2014/main" id="{B8440E24-0FCF-7CDC-3493-2ECA1F35C8FF}"/>
              </a:ext>
            </a:extLst>
          </p:cNvPr>
          <p:cNvSpPr/>
          <p:nvPr/>
        </p:nvSpPr>
        <p:spPr>
          <a:xfrm>
            <a:off x="942976" y="1123951"/>
            <a:ext cx="1181100" cy="742950"/>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0" name="Oval 9">
            <a:extLst>
              <a:ext uri="{FF2B5EF4-FFF2-40B4-BE49-F238E27FC236}">
                <a16:creationId xmlns:a16="http://schemas.microsoft.com/office/drawing/2014/main" id="{BFABBBBB-801B-F528-507E-6E3D0684A883}"/>
              </a:ext>
            </a:extLst>
          </p:cNvPr>
          <p:cNvSpPr/>
          <p:nvPr/>
        </p:nvSpPr>
        <p:spPr>
          <a:xfrm>
            <a:off x="942975" y="2187212"/>
            <a:ext cx="1276349" cy="841737"/>
          </a:xfrm>
          <a:prstGeom prst="ellipse">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cxnSp>
        <p:nvCxnSpPr>
          <p:cNvPr id="12" name="Straight Arrow Connector 11">
            <a:extLst>
              <a:ext uri="{FF2B5EF4-FFF2-40B4-BE49-F238E27FC236}">
                <a16:creationId xmlns:a16="http://schemas.microsoft.com/office/drawing/2014/main" id="{FADF0EE8-5EC4-128B-6BF6-64E821671955}"/>
              </a:ext>
            </a:extLst>
          </p:cNvPr>
          <p:cNvCxnSpPr/>
          <p:nvPr/>
        </p:nvCxnSpPr>
        <p:spPr>
          <a:xfrm>
            <a:off x="2219324" y="1562100"/>
            <a:ext cx="1038226" cy="30480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7AF087-03B4-7B8F-B359-0FB23EC194D3}"/>
              </a:ext>
            </a:extLst>
          </p:cNvPr>
          <p:cNvCxnSpPr>
            <a:cxnSpLocks/>
          </p:cNvCxnSpPr>
          <p:nvPr/>
        </p:nvCxnSpPr>
        <p:spPr>
          <a:xfrm flipV="1">
            <a:off x="2371724" y="2187212"/>
            <a:ext cx="885826" cy="44944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CC371F3-8325-16B6-F66C-7C227CB1AFD8}"/>
              </a:ext>
            </a:extLst>
          </p:cNvPr>
          <p:cNvSpPr/>
          <p:nvPr/>
        </p:nvSpPr>
        <p:spPr>
          <a:xfrm>
            <a:off x="3495675" y="1714500"/>
            <a:ext cx="1181100" cy="657225"/>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cxnSp>
        <p:nvCxnSpPr>
          <p:cNvPr id="16" name="Straight Arrow Connector 15">
            <a:extLst>
              <a:ext uri="{FF2B5EF4-FFF2-40B4-BE49-F238E27FC236}">
                <a16:creationId xmlns:a16="http://schemas.microsoft.com/office/drawing/2014/main" id="{EAE865B0-4229-BCA9-5E53-181A1BBB9818}"/>
              </a:ext>
            </a:extLst>
          </p:cNvPr>
          <p:cNvCxnSpPr>
            <a:cxnSpLocks/>
          </p:cNvCxnSpPr>
          <p:nvPr/>
        </p:nvCxnSpPr>
        <p:spPr>
          <a:xfrm>
            <a:off x="5953126" y="2057204"/>
            <a:ext cx="496412" cy="1190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9E46509-35D2-55BB-6802-8CEF43FC31B2}"/>
              </a:ext>
            </a:extLst>
          </p:cNvPr>
          <p:cNvSpPr txBox="1"/>
          <p:nvPr/>
        </p:nvSpPr>
        <p:spPr>
          <a:xfrm>
            <a:off x="1148754" y="1345728"/>
            <a:ext cx="778273" cy="324704"/>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100" dirty="0">
                <a:solidFill>
                  <a:schemeClr val="bg1"/>
                </a:solidFill>
              </a:rPr>
              <a:t>Operational Data</a:t>
            </a:r>
          </a:p>
        </p:txBody>
      </p:sp>
      <p:sp>
        <p:nvSpPr>
          <p:cNvPr id="20" name="TextBox 19">
            <a:extLst>
              <a:ext uri="{FF2B5EF4-FFF2-40B4-BE49-F238E27FC236}">
                <a16:creationId xmlns:a16="http://schemas.microsoft.com/office/drawing/2014/main" id="{0A0114C2-10E6-BA2E-9FEA-D2A53F386B9A}"/>
              </a:ext>
            </a:extLst>
          </p:cNvPr>
          <p:cNvSpPr txBox="1"/>
          <p:nvPr/>
        </p:nvSpPr>
        <p:spPr>
          <a:xfrm>
            <a:off x="1211062" y="2434989"/>
            <a:ext cx="778273"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External Data</a:t>
            </a:r>
          </a:p>
        </p:txBody>
      </p:sp>
      <p:sp>
        <p:nvSpPr>
          <p:cNvPr id="21" name="TextBox 20">
            <a:extLst>
              <a:ext uri="{FF2B5EF4-FFF2-40B4-BE49-F238E27FC236}">
                <a16:creationId xmlns:a16="http://schemas.microsoft.com/office/drawing/2014/main" id="{72491F0C-1C6E-B6F4-1AE3-26DDBD9521EF}"/>
              </a:ext>
            </a:extLst>
          </p:cNvPr>
          <p:cNvSpPr txBox="1"/>
          <p:nvPr/>
        </p:nvSpPr>
        <p:spPr>
          <a:xfrm>
            <a:off x="3706612" y="1873014"/>
            <a:ext cx="778273" cy="29854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2000" dirty="0">
                <a:solidFill>
                  <a:schemeClr val="bg1"/>
                </a:solidFill>
              </a:rPr>
              <a:t>Ingest</a:t>
            </a:r>
          </a:p>
        </p:txBody>
      </p:sp>
      <p:sp>
        <p:nvSpPr>
          <p:cNvPr id="23" name="TextBox 22">
            <a:extLst>
              <a:ext uri="{FF2B5EF4-FFF2-40B4-BE49-F238E27FC236}">
                <a16:creationId xmlns:a16="http://schemas.microsoft.com/office/drawing/2014/main" id="{B114222A-84FB-EB39-134E-BC6F6F83FF06}"/>
              </a:ext>
            </a:extLst>
          </p:cNvPr>
          <p:cNvSpPr txBox="1"/>
          <p:nvPr/>
        </p:nvSpPr>
        <p:spPr>
          <a:xfrm>
            <a:off x="9893996" y="2626973"/>
            <a:ext cx="1299210"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Data Science/ ML Workloads</a:t>
            </a:r>
          </a:p>
        </p:txBody>
      </p:sp>
      <p:cxnSp>
        <p:nvCxnSpPr>
          <p:cNvPr id="24" name="Straight Arrow Connector 23">
            <a:extLst>
              <a:ext uri="{FF2B5EF4-FFF2-40B4-BE49-F238E27FC236}">
                <a16:creationId xmlns:a16="http://schemas.microsoft.com/office/drawing/2014/main" id="{734063A9-8FA6-96A5-EB96-2ACFB7DAD7F8}"/>
              </a:ext>
            </a:extLst>
          </p:cNvPr>
          <p:cNvCxnSpPr>
            <a:cxnSpLocks/>
          </p:cNvCxnSpPr>
          <p:nvPr/>
        </p:nvCxnSpPr>
        <p:spPr>
          <a:xfrm>
            <a:off x="8811912" y="1974257"/>
            <a:ext cx="1142049" cy="492945"/>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8EC3C60D-3BA0-B4AD-0507-12A4C8EEB218}"/>
              </a:ext>
            </a:extLst>
          </p:cNvPr>
          <p:cNvSpPr>
            <a:spLocks noGrp="1"/>
          </p:cNvSpPr>
          <p:nvPr>
            <p:ph type="body" sz="quarter" idx="10"/>
          </p:nvPr>
        </p:nvSpPr>
        <p:spPr>
          <a:xfrm>
            <a:off x="609600" y="3378213"/>
            <a:ext cx="5422601" cy="2651111"/>
          </a:xfrm>
        </p:spPr>
        <p:txBody>
          <a:bodyPr/>
          <a:lstStyle/>
          <a:p>
            <a:r>
              <a:rPr lang="en-IN" dirty="0"/>
              <a:t>Handles all types od data</a:t>
            </a:r>
          </a:p>
          <a:p>
            <a:r>
              <a:rPr lang="en-IN" dirty="0"/>
              <a:t>Cheap cloud object storage</a:t>
            </a:r>
          </a:p>
          <a:p>
            <a:r>
              <a:rPr lang="en-IN" dirty="0"/>
              <a:t>Uses open source format</a:t>
            </a:r>
          </a:p>
          <a:p>
            <a:r>
              <a:rPr lang="en-IN" dirty="0"/>
              <a:t>Support all types of workloads</a:t>
            </a:r>
          </a:p>
          <a:p>
            <a:r>
              <a:rPr lang="en-IN" dirty="0"/>
              <a:t>Ability to use BI tools directly</a:t>
            </a:r>
          </a:p>
          <a:p>
            <a:r>
              <a:rPr lang="en-IN" dirty="0"/>
              <a:t>ACID support</a:t>
            </a:r>
          </a:p>
          <a:p>
            <a:r>
              <a:rPr lang="en-IN" dirty="0"/>
              <a:t>History and versioning</a:t>
            </a:r>
          </a:p>
        </p:txBody>
      </p:sp>
      <p:sp>
        <p:nvSpPr>
          <p:cNvPr id="3" name="TextBox 2">
            <a:extLst>
              <a:ext uri="{FF2B5EF4-FFF2-40B4-BE49-F238E27FC236}">
                <a16:creationId xmlns:a16="http://schemas.microsoft.com/office/drawing/2014/main" id="{4BFB4E01-0377-746C-C2F9-BCFB70C396E4}"/>
              </a:ext>
            </a:extLst>
          </p:cNvPr>
          <p:cNvSpPr txBox="1"/>
          <p:nvPr/>
        </p:nvSpPr>
        <p:spPr>
          <a:xfrm>
            <a:off x="5273335" y="1830489"/>
            <a:ext cx="758866" cy="53245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Delta </a:t>
            </a:r>
          </a:p>
          <a:p>
            <a:pPr algn="ctr">
              <a:lnSpc>
                <a:spcPct val="85000"/>
              </a:lnSpc>
              <a:spcAft>
                <a:spcPts val="600"/>
              </a:spcAft>
              <a:buClr>
                <a:schemeClr val="accent2"/>
              </a:buClr>
              <a:buSzPct val="70000"/>
            </a:pPr>
            <a:r>
              <a:rPr lang="en-IN" sz="1600" dirty="0">
                <a:solidFill>
                  <a:schemeClr val="bg1"/>
                </a:solidFill>
              </a:rPr>
              <a:t>Lake</a:t>
            </a:r>
          </a:p>
        </p:txBody>
      </p:sp>
      <p:cxnSp>
        <p:nvCxnSpPr>
          <p:cNvPr id="4" name="Straight Arrow Connector 3">
            <a:extLst>
              <a:ext uri="{FF2B5EF4-FFF2-40B4-BE49-F238E27FC236}">
                <a16:creationId xmlns:a16="http://schemas.microsoft.com/office/drawing/2014/main" id="{0CA9AAD1-8A0A-B8B4-214C-A98E513AC1A7}"/>
              </a:ext>
            </a:extLst>
          </p:cNvPr>
          <p:cNvCxnSpPr>
            <a:cxnSpLocks/>
          </p:cNvCxnSpPr>
          <p:nvPr/>
        </p:nvCxnSpPr>
        <p:spPr>
          <a:xfrm>
            <a:off x="4803455" y="2058360"/>
            <a:ext cx="462003"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C54BD23-32F5-B28D-A889-97246B55786F}"/>
              </a:ext>
            </a:extLst>
          </p:cNvPr>
          <p:cNvSpPr txBox="1"/>
          <p:nvPr/>
        </p:nvSpPr>
        <p:spPr>
          <a:xfrm>
            <a:off x="6375738" y="1920000"/>
            <a:ext cx="1299210"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Transform</a:t>
            </a:r>
          </a:p>
        </p:txBody>
      </p:sp>
      <p:sp>
        <p:nvSpPr>
          <p:cNvPr id="9" name="TextBox 8">
            <a:extLst>
              <a:ext uri="{FF2B5EF4-FFF2-40B4-BE49-F238E27FC236}">
                <a16:creationId xmlns:a16="http://schemas.microsoft.com/office/drawing/2014/main" id="{54D4E7DB-5562-9F15-3EFC-5E1863432EF1}"/>
              </a:ext>
            </a:extLst>
          </p:cNvPr>
          <p:cNvSpPr txBox="1"/>
          <p:nvPr/>
        </p:nvSpPr>
        <p:spPr>
          <a:xfrm>
            <a:off x="7993081" y="1809374"/>
            <a:ext cx="758866" cy="532453"/>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Delta </a:t>
            </a:r>
          </a:p>
          <a:p>
            <a:pPr algn="ctr">
              <a:lnSpc>
                <a:spcPct val="85000"/>
              </a:lnSpc>
              <a:spcAft>
                <a:spcPts val="600"/>
              </a:spcAft>
              <a:buClr>
                <a:schemeClr val="accent2"/>
              </a:buClr>
              <a:buSzPct val="70000"/>
            </a:pPr>
            <a:r>
              <a:rPr lang="en-IN" sz="1600" dirty="0">
                <a:solidFill>
                  <a:schemeClr val="bg1"/>
                </a:solidFill>
              </a:rPr>
              <a:t>Lake</a:t>
            </a:r>
          </a:p>
        </p:txBody>
      </p:sp>
      <p:cxnSp>
        <p:nvCxnSpPr>
          <p:cNvPr id="11" name="Straight Arrow Connector 10">
            <a:extLst>
              <a:ext uri="{FF2B5EF4-FFF2-40B4-BE49-F238E27FC236}">
                <a16:creationId xmlns:a16="http://schemas.microsoft.com/office/drawing/2014/main" id="{E47CE0C8-E520-C399-5B14-272A36FCDA30}"/>
              </a:ext>
            </a:extLst>
          </p:cNvPr>
          <p:cNvCxnSpPr>
            <a:cxnSpLocks/>
            <a:endCxn id="9" idx="1"/>
          </p:cNvCxnSpPr>
          <p:nvPr/>
        </p:nvCxnSpPr>
        <p:spPr>
          <a:xfrm flipV="1">
            <a:off x="7581900" y="2075601"/>
            <a:ext cx="411181" cy="2099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C31491-95B7-C3ED-7E0D-84AF1F7B8781}"/>
              </a:ext>
            </a:extLst>
          </p:cNvPr>
          <p:cNvCxnSpPr>
            <a:cxnSpLocks/>
          </p:cNvCxnSpPr>
          <p:nvPr/>
        </p:nvCxnSpPr>
        <p:spPr>
          <a:xfrm>
            <a:off x="5652768" y="2487174"/>
            <a:ext cx="4011239" cy="420604"/>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4B7A509D-2066-3BA7-4514-65F6270D7694}"/>
              </a:ext>
            </a:extLst>
          </p:cNvPr>
          <p:cNvSpPr txBox="1">
            <a:spLocks/>
          </p:cNvSpPr>
          <p:nvPr/>
        </p:nvSpPr>
        <p:spPr>
          <a:xfrm>
            <a:off x="6448425" y="3368688"/>
            <a:ext cx="5422601" cy="2651111"/>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Better Performance</a:t>
            </a:r>
          </a:p>
          <a:p>
            <a:r>
              <a:rPr lang="en-IN" dirty="0"/>
              <a:t>Simple Architecture</a:t>
            </a:r>
          </a:p>
        </p:txBody>
      </p:sp>
      <p:pic>
        <p:nvPicPr>
          <p:cNvPr id="6" name="Picture 5">
            <a:extLst>
              <a:ext uri="{FF2B5EF4-FFF2-40B4-BE49-F238E27FC236}">
                <a16:creationId xmlns:a16="http://schemas.microsoft.com/office/drawing/2014/main" id="{05635CFA-E55B-05D6-E9C1-A62A72441B3B}"/>
              </a:ext>
            </a:extLst>
          </p:cNvPr>
          <p:cNvPicPr>
            <a:picLocks noChangeAspect="1"/>
          </p:cNvPicPr>
          <p:nvPr/>
        </p:nvPicPr>
        <p:blipFill>
          <a:blip r:embed="rId2"/>
          <a:stretch>
            <a:fillRect/>
          </a:stretch>
        </p:blipFill>
        <p:spPr>
          <a:xfrm>
            <a:off x="3630138" y="182109"/>
            <a:ext cx="721199" cy="548111"/>
          </a:xfrm>
          <a:prstGeom prst="rect">
            <a:avLst/>
          </a:prstGeom>
        </p:spPr>
      </p:pic>
    </p:spTree>
    <p:extLst>
      <p:ext uri="{BB962C8B-B14F-4D97-AF65-F5344CB8AC3E}">
        <p14:creationId xmlns:p14="http://schemas.microsoft.com/office/powerpoint/2010/main" val="2780350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Delta Lake - Architecture</a:t>
            </a:r>
          </a:p>
        </p:txBody>
      </p:sp>
      <p:sp>
        <p:nvSpPr>
          <p:cNvPr id="25" name="Text Placeholder 2">
            <a:extLst>
              <a:ext uri="{FF2B5EF4-FFF2-40B4-BE49-F238E27FC236}">
                <a16:creationId xmlns:a16="http://schemas.microsoft.com/office/drawing/2014/main" id="{8EC3C60D-3BA0-B4AD-0507-12A4C8EEB218}"/>
              </a:ext>
            </a:extLst>
          </p:cNvPr>
          <p:cNvSpPr>
            <a:spLocks noGrp="1"/>
          </p:cNvSpPr>
          <p:nvPr>
            <p:ph type="body" sz="quarter" idx="10"/>
          </p:nvPr>
        </p:nvSpPr>
        <p:spPr>
          <a:xfrm>
            <a:off x="609600" y="4120279"/>
            <a:ext cx="11353800" cy="1870062"/>
          </a:xfrm>
        </p:spPr>
        <p:txBody>
          <a:bodyPr/>
          <a:lstStyle/>
          <a:p>
            <a:r>
              <a:rPr lang="en-IN" dirty="0"/>
              <a:t>Delta Lake stores data in parquet same as data lake </a:t>
            </a:r>
          </a:p>
          <a:p>
            <a:r>
              <a:rPr lang="en-IN" dirty="0"/>
              <a:t>When storing parquet it stores transaction log data which provides history, versioning , Acid</a:t>
            </a:r>
          </a:p>
          <a:p>
            <a:r>
              <a:rPr lang="en-IN" dirty="0"/>
              <a:t>It has delta engine which is spark compatible query engine optimized for performance on delta lakes</a:t>
            </a:r>
          </a:p>
          <a:p>
            <a:r>
              <a:rPr lang="en-IN" dirty="0"/>
              <a:t>Delta table provides data security, governance, Integrity, Performance</a:t>
            </a:r>
          </a:p>
        </p:txBody>
      </p:sp>
      <p:sp>
        <p:nvSpPr>
          <p:cNvPr id="5" name="Rectangle 4">
            <a:extLst>
              <a:ext uri="{FF2B5EF4-FFF2-40B4-BE49-F238E27FC236}">
                <a16:creationId xmlns:a16="http://schemas.microsoft.com/office/drawing/2014/main" id="{8CC9A47C-4FD0-709B-030B-7EAC28C29687}"/>
              </a:ext>
            </a:extLst>
          </p:cNvPr>
          <p:cNvSpPr/>
          <p:nvPr/>
        </p:nvSpPr>
        <p:spPr>
          <a:xfrm>
            <a:off x="4048125" y="1352550"/>
            <a:ext cx="1600200" cy="428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5">
            <a:extLst>
              <a:ext uri="{FF2B5EF4-FFF2-40B4-BE49-F238E27FC236}">
                <a16:creationId xmlns:a16="http://schemas.microsoft.com/office/drawing/2014/main" id="{6A62AF78-F527-1B7E-ACE0-27CF7AEE6138}"/>
              </a:ext>
            </a:extLst>
          </p:cNvPr>
          <p:cNvSpPr/>
          <p:nvPr/>
        </p:nvSpPr>
        <p:spPr>
          <a:xfrm>
            <a:off x="3400425" y="1805749"/>
            <a:ext cx="3048000" cy="428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4" name="Rectangle 13">
            <a:extLst>
              <a:ext uri="{FF2B5EF4-FFF2-40B4-BE49-F238E27FC236}">
                <a16:creationId xmlns:a16="http://schemas.microsoft.com/office/drawing/2014/main" id="{14F6424B-F3D4-8CA1-B586-A46B8FD51437}"/>
              </a:ext>
            </a:extLst>
          </p:cNvPr>
          <p:cNvSpPr/>
          <p:nvPr/>
        </p:nvSpPr>
        <p:spPr>
          <a:xfrm>
            <a:off x="3400425" y="2256336"/>
            <a:ext cx="1552575" cy="428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7" name="Rectangle 16">
            <a:extLst>
              <a:ext uri="{FF2B5EF4-FFF2-40B4-BE49-F238E27FC236}">
                <a16:creationId xmlns:a16="http://schemas.microsoft.com/office/drawing/2014/main" id="{ECD274D6-8679-4ADC-C48C-E946A9D02E31}"/>
              </a:ext>
            </a:extLst>
          </p:cNvPr>
          <p:cNvSpPr/>
          <p:nvPr/>
        </p:nvSpPr>
        <p:spPr>
          <a:xfrm>
            <a:off x="3400425" y="2696935"/>
            <a:ext cx="3048000" cy="428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9" name="Rectangle 18">
            <a:extLst>
              <a:ext uri="{FF2B5EF4-FFF2-40B4-BE49-F238E27FC236}">
                <a16:creationId xmlns:a16="http://schemas.microsoft.com/office/drawing/2014/main" id="{CB3A819A-0849-4BB1-96FA-F7BE3F7E829D}"/>
              </a:ext>
            </a:extLst>
          </p:cNvPr>
          <p:cNvSpPr/>
          <p:nvPr/>
        </p:nvSpPr>
        <p:spPr>
          <a:xfrm>
            <a:off x="3400425" y="3137534"/>
            <a:ext cx="3048000" cy="428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2" name="Rectangle 21">
            <a:extLst>
              <a:ext uri="{FF2B5EF4-FFF2-40B4-BE49-F238E27FC236}">
                <a16:creationId xmlns:a16="http://schemas.microsoft.com/office/drawing/2014/main" id="{E6FC84FF-8237-AA88-2C29-7662B00A7FFD}"/>
              </a:ext>
            </a:extLst>
          </p:cNvPr>
          <p:cNvSpPr/>
          <p:nvPr/>
        </p:nvSpPr>
        <p:spPr>
          <a:xfrm>
            <a:off x="4933950" y="2244362"/>
            <a:ext cx="1552575" cy="428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7" name="TextBox 26">
            <a:extLst>
              <a:ext uri="{FF2B5EF4-FFF2-40B4-BE49-F238E27FC236}">
                <a16:creationId xmlns:a16="http://schemas.microsoft.com/office/drawing/2014/main" id="{E291D8A3-D42F-D4C3-B69B-769EF7C2983E}"/>
              </a:ext>
            </a:extLst>
          </p:cNvPr>
          <p:cNvSpPr txBox="1"/>
          <p:nvPr/>
        </p:nvSpPr>
        <p:spPr>
          <a:xfrm>
            <a:off x="4515794" y="1423053"/>
            <a:ext cx="664862"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Spark</a:t>
            </a:r>
          </a:p>
        </p:txBody>
      </p:sp>
      <p:sp>
        <p:nvSpPr>
          <p:cNvPr id="29" name="TextBox 28">
            <a:extLst>
              <a:ext uri="{FF2B5EF4-FFF2-40B4-BE49-F238E27FC236}">
                <a16:creationId xmlns:a16="http://schemas.microsoft.com/office/drawing/2014/main" id="{575FDED9-E5D7-2199-F9E4-D7248256E0D5}"/>
              </a:ext>
            </a:extLst>
          </p:cNvPr>
          <p:cNvSpPr txBox="1"/>
          <p:nvPr/>
        </p:nvSpPr>
        <p:spPr>
          <a:xfrm>
            <a:off x="4211351" y="1895600"/>
            <a:ext cx="1273747"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Delta Table</a:t>
            </a:r>
          </a:p>
        </p:txBody>
      </p:sp>
      <p:sp>
        <p:nvSpPr>
          <p:cNvPr id="30" name="TextBox 29">
            <a:extLst>
              <a:ext uri="{FF2B5EF4-FFF2-40B4-BE49-F238E27FC236}">
                <a16:creationId xmlns:a16="http://schemas.microsoft.com/office/drawing/2014/main" id="{1AD7EBA7-B363-E282-B9E4-20E29C600CD7}"/>
              </a:ext>
            </a:extLst>
          </p:cNvPr>
          <p:cNvSpPr txBox="1"/>
          <p:nvPr/>
        </p:nvSpPr>
        <p:spPr>
          <a:xfrm>
            <a:off x="3436664" y="2335645"/>
            <a:ext cx="14419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Delta engine</a:t>
            </a:r>
          </a:p>
        </p:txBody>
      </p:sp>
      <p:sp>
        <p:nvSpPr>
          <p:cNvPr id="31" name="TextBox 30">
            <a:extLst>
              <a:ext uri="{FF2B5EF4-FFF2-40B4-BE49-F238E27FC236}">
                <a16:creationId xmlns:a16="http://schemas.microsoft.com/office/drawing/2014/main" id="{1666EE09-5FDE-BC95-D151-09E69F9D3BE8}"/>
              </a:ext>
            </a:extLst>
          </p:cNvPr>
          <p:cNvSpPr txBox="1"/>
          <p:nvPr/>
        </p:nvSpPr>
        <p:spPr>
          <a:xfrm>
            <a:off x="5315894" y="2309402"/>
            <a:ext cx="664862"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Spark</a:t>
            </a:r>
          </a:p>
        </p:txBody>
      </p:sp>
      <p:sp>
        <p:nvSpPr>
          <p:cNvPr id="32" name="TextBox 31">
            <a:extLst>
              <a:ext uri="{FF2B5EF4-FFF2-40B4-BE49-F238E27FC236}">
                <a16:creationId xmlns:a16="http://schemas.microsoft.com/office/drawing/2014/main" id="{8D4A3674-E633-ECD0-6D28-AECC5EABD89A}"/>
              </a:ext>
            </a:extLst>
          </p:cNvPr>
          <p:cNvSpPr txBox="1"/>
          <p:nvPr/>
        </p:nvSpPr>
        <p:spPr>
          <a:xfrm>
            <a:off x="4052172" y="2759032"/>
            <a:ext cx="1843453"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Transaction Log</a:t>
            </a:r>
          </a:p>
        </p:txBody>
      </p:sp>
      <p:sp>
        <p:nvSpPr>
          <p:cNvPr id="33" name="TextBox 32">
            <a:extLst>
              <a:ext uri="{FF2B5EF4-FFF2-40B4-BE49-F238E27FC236}">
                <a16:creationId xmlns:a16="http://schemas.microsoft.com/office/drawing/2014/main" id="{C7299B38-B34B-A6E8-1DB7-775E362B5B0B}"/>
              </a:ext>
            </a:extLst>
          </p:cNvPr>
          <p:cNvSpPr txBox="1"/>
          <p:nvPr/>
        </p:nvSpPr>
        <p:spPr>
          <a:xfrm>
            <a:off x="4203596" y="3212032"/>
            <a:ext cx="149880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Parquet Files</a:t>
            </a:r>
          </a:p>
        </p:txBody>
      </p:sp>
      <p:sp>
        <p:nvSpPr>
          <p:cNvPr id="34" name="Text Placeholder 2">
            <a:extLst>
              <a:ext uri="{FF2B5EF4-FFF2-40B4-BE49-F238E27FC236}">
                <a16:creationId xmlns:a16="http://schemas.microsoft.com/office/drawing/2014/main" id="{7007DF97-046F-A0E9-5E30-D56AECF527DE}"/>
              </a:ext>
            </a:extLst>
          </p:cNvPr>
          <p:cNvSpPr txBox="1">
            <a:spLocks/>
          </p:cNvSpPr>
          <p:nvPr/>
        </p:nvSpPr>
        <p:spPr>
          <a:xfrm>
            <a:off x="6811319" y="1398407"/>
            <a:ext cx="5422601" cy="2167751"/>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err="1"/>
              <a:t>Transf</a:t>
            </a:r>
            <a:r>
              <a:rPr lang="en-IN" dirty="0"/>
              <a:t>, ML, Streaming etc</a:t>
            </a:r>
          </a:p>
          <a:p>
            <a:r>
              <a:rPr lang="en-IN" sz="1800" dirty="0"/>
              <a:t>Data security, governance, Integrity, Performance</a:t>
            </a:r>
            <a:endParaRPr lang="en-IN" sz="1600" dirty="0"/>
          </a:p>
          <a:p>
            <a:r>
              <a:rPr lang="en-IN" dirty="0"/>
              <a:t>Optimized Engine for performance</a:t>
            </a:r>
            <a:endParaRPr lang="en-IN" sz="1600" dirty="0"/>
          </a:p>
          <a:p>
            <a:r>
              <a:rPr lang="en-IN" dirty="0"/>
              <a:t>History, versioning, ACID time travel</a:t>
            </a:r>
          </a:p>
          <a:p>
            <a:r>
              <a:rPr lang="en-IN" dirty="0"/>
              <a:t>Open file format</a:t>
            </a:r>
          </a:p>
          <a:p>
            <a:endParaRPr lang="en-IN" dirty="0"/>
          </a:p>
        </p:txBody>
      </p:sp>
      <p:sp>
        <p:nvSpPr>
          <p:cNvPr id="36" name="TextBox 35">
            <a:extLst>
              <a:ext uri="{FF2B5EF4-FFF2-40B4-BE49-F238E27FC236}">
                <a16:creationId xmlns:a16="http://schemas.microsoft.com/office/drawing/2014/main" id="{89A2B62C-CAD1-759B-89B6-98F78F5528B1}"/>
              </a:ext>
            </a:extLst>
          </p:cNvPr>
          <p:cNvSpPr txBox="1"/>
          <p:nvPr/>
        </p:nvSpPr>
        <p:spPr>
          <a:xfrm>
            <a:off x="2816636" y="1004660"/>
            <a:ext cx="4215578" cy="27238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dirty="0">
                <a:solidFill>
                  <a:schemeClr val="bg1"/>
                </a:solidFill>
              </a:rPr>
              <a:t>BI         SQL          ML/AI             Streaming</a:t>
            </a:r>
          </a:p>
        </p:txBody>
      </p:sp>
    </p:spTree>
    <p:extLst>
      <p:ext uri="{BB962C8B-B14F-4D97-AF65-F5344CB8AC3E}">
        <p14:creationId xmlns:p14="http://schemas.microsoft.com/office/powerpoint/2010/main" val="1572368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Delta Lake - Table</a:t>
            </a:r>
          </a:p>
        </p:txBody>
      </p:sp>
      <p:sp>
        <p:nvSpPr>
          <p:cNvPr id="25" name="Text Placeholder 2">
            <a:extLst>
              <a:ext uri="{FF2B5EF4-FFF2-40B4-BE49-F238E27FC236}">
                <a16:creationId xmlns:a16="http://schemas.microsoft.com/office/drawing/2014/main" id="{8EC3C60D-3BA0-B4AD-0507-12A4C8EEB218}"/>
              </a:ext>
            </a:extLst>
          </p:cNvPr>
          <p:cNvSpPr>
            <a:spLocks noGrp="1"/>
          </p:cNvSpPr>
          <p:nvPr>
            <p:ph type="body" sz="quarter" idx="10"/>
          </p:nvPr>
        </p:nvSpPr>
        <p:spPr>
          <a:xfrm>
            <a:off x="422275" y="4994209"/>
            <a:ext cx="11353800" cy="499477"/>
          </a:xfrm>
        </p:spPr>
        <p:txBody>
          <a:bodyPr/>
          <a:lstStyle/>
          <a:p>
            <a:r>
              <a:rPr lang="en-IN" dirty="0"/>
              <a:t>As observed it is automatically creating the delta log along with the file</a:t>
            </a:r>
          </a:p>
        </p:txBody>
      </p:sp>
      <p:pic>
        <p:nvPicPr>
          <p:cNvPr id="8" name="Picture 7">
            <a:extLst>
              <a:ext uri="{FF2B5EF4-FFF2-40B4-BE49-F238E27FC236}">
                <a16:creationId xmlns:a16="http://schemas.microsoft.com/office/drawing/2014/main" id="{001B7C0F-0EED-6E94-14E9-DB0C074F731B}"/>
              </a:ext>
            </a:extLst>
          </p:cNvPr>
          <p:cNvPicPr>
            <a:picLocks noChangeAspect="1"/>
          </p:cNvPicPr>
          <p:nvPr/>
        </p:nvPicPr>
        <p:blipFill>
          <a:blip r:embed="rId2"/>
          <a:stretch>
            <a:fillRect/>
          </a:stretch>
        </p:blipFill>
        <p:spPr>
          <a:xfrm>
            <a:off x="609600" y="1605262"/>
            <a:ext cx="3549650" cy="1646524"/>
          </a:xfrm>
          <a:prstGeom prst="rect">
            <a:avLst/>
          </a:prstGeom>
        </p:spPr>
      </p:pic>
      <p:pic>
        <p:nvPicPr>
          <p:cNvPr id="10" name="Picture 9">
            <a:extLst>
              <a:ext uri="{FF2B5EF4-FFF2-40B4-BE49-F238E27FC236}">
                <a16:creationId xmlns:a16="http://schemas.microsoft.com/office/drawing/2014/main" id="{8D3BEFA1-B977-412C-659C-1BC587317CC0}"/>
              </a:ext>
            </a:extLst>
          </p:cNvPr>
          <p:cNvPicPr>
            <a:picLocks noChangeAspect="1"/>
          </p:cNvPicPr>
          <p:nvPr/>
        </p:nvPicPr>
        <p:blipFill rotWithShape="1">
          <a:blip r:embed="rId3"/>
          <a:srcRect r="10032"/>
          <a:stretch/>
        </p:blipFill>
        <p:spPr>
          <a:xfrm>
            <a:off x="4465639" y="1148679"/>
            <a:ext cx="7146925" cy="3201102"/>
          </a:xfrm>
          <a:prstGeom prst="rect">
            <a:avLst/>
          </a:prstGeom>
        </p:spPr>
      </p:pic>
    </p:spTree>
    <p:extLst>
      <p:ext uri="{BB962C8B-B14F-4D97-AF65-F5344CB8AC3E}">
        <p14:creationId xmlns:p14="http://schemas.microsoft.com/office/powerpoint/2010/main" val="2004866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Triggering Databricks Notebook via Data Factory </a:t>
            </a:r>
          </a:p>
        </p:txBody>
      </p:sp>
      <p:sp>
        <p:nvSpPr>
          <p:cNvPr id="19" name="Text Placeholder 2">
            <a:extLst>
              <a:ext uri="{FF2B5EF4-FFF2-40B4-BE49-F238E27FC236}">
                <a16:creationId xmlns:a16="http://schemas.microsoft.com/office/drawing/2014/main" id="{B7E53EDE-D125-96CF-2A07-2FA6866CA66B}"/>
              </a:ext>
            </a:extLst>
          </p:cNvPr>
          <p:cNvSpPr>
            <a:spLocks noGrp="1"/>
          </p:cNvSpPr>
          <p:nvPr>
            <p:ph type="body" sz="quarter" idx="10"/>
          </p:nvPr>
        </p:nvSpPr>
        <p:spPr>
          <a:xfrm>
            <a:off x="609600" y="1137919"/>
            <a:ext cx="10980738" cy="1319531"/>
          </a:xfrm>
        </p:spPr>
        <p:txBody>
          <a:bodyPr/>
          <a:lstStyle/>
          <a:p>
            <a:pPr algn="l"/>
            <a:r>
              <a:rPr lang="en-IN" b="0" i="0" dirty="0">
                <a:effectLst/>
                <a:latin typeface="Udemy Sans"/>
              </a:rPr>
              <a:t>A Fully managed serverless data integration solution for ingesting, preparing and transforming all of the data at a scale</a:t>
            </a:r>
            <a:endParaRPr lang="en-IN" dirty="0">
              <a:latin typeface="Udemy Sans"/>
            </a:endParaRPr>
          </a:p>
          <a:p>
            <a:pPr algn="l"/>
            <a:r>
              <a:rPr lang="en-IN" b="0" i="0" dirty="0">
                <a:effectLst/>
                <a:latin typeface="Udemy Sans"/>
              </a:rPr>
              <a:t>90  +  source connectors ar</a:t>
            </a:r>
            <a:r>
              <a:rPr lang="en-IN" dirty="0">
                <a:latin typeface="Udemy Sans"/>
              </a:rPr>
              <a:t>e present to ingest data. It also provides ability to transform and analyse the data</a:t>
            </a:r>
            <a:endParaRPr lang="en-IN" b="0" i="0" dirty="0">
              <a:effectLst/>
              <a:latin typeface="Udemy Sans"/>
            </a:endParaRPr>
          </a:p>
          <a:p>
            <a:endParaRPr lang="en-IN" dirty="0"/>
          </a:p>
        </p:txBody>
      </p:sp>
      <p:pic>
        <p:nvPicPr>
          <p:cNvPr id="4" name="Picture 3">
            <a:extLst>
              <a:ext uri="{FF2B5EF4-FFF2-40B4-BE49-F238E27FC236}">
                <a16:creationId xmlns:a16="http://schemas.microsoft.com/office/drawing/2014/main" id="{15095404-22AC-DA33-2CDB-6F68D0FA3F33}"/>
              </a:ext>
            </a:extLst>
          </p:cNvPr>
          <p:cNvPicPr>
            <a:picLocks noChangeAspect="1"/>
          </p:cNvPicPr>
          <p:nvPr/>
        </p:nvPicPr>
        <p:blipFill>
          <a:blip r:embed="rId2"/>
          <a:stretch>
            <a:fillRect/>
          </a:stretch>
        </p:blipFill>
        <p:spPr>
          <a:xfrm>
            <a:off x="685800" y="2583523"/>
            <a:ext cx="6362700" cy="3096789"/>
          </a:xfrm>
          <a:prstGeom prst="rect">
            <a:avLst/>
          </a:prstGeom>
        </p:spPr>
      </p:pic>
      <p:pic>
        <p:nvPicPr>
          <p:cNvPr id="6" name="Picture 5">
            <a:extLst>
              <a:ext uri="{FF2B5EF4-FFF2-40B4-BE49-F238E27FC236}">
                <a16:creationId xmlns:a16="http://schemas.microsoft.com/office/drawing/2014/main" id="{FDD5E4F4-72B5-7FC8-9958-D5EFFD07C523}"/>
              </a:ext>
            </a:extLst>
          </p:cNvPr>
          <p:cNvPicPr>
            <a:picLocks noChangeAspect="1"/>
          </p:cNvPicPr>
          <p:nvPr/>
        </p:nvPicPr>
        <p:blipFill>
          <a:blip r:embed="rId3"/>
          <a:stretch>
            <a:fillRect/>
          </a:stretch>
        </p:blipFill>
        <p:spPr>
          <a:xfrm>
            <a:off x="7591106" y="2381250"/>
            <a:ext cx="3448416" cy="3676650"/>
          </a:xfrm>
          <a:prstGeom prst="rect">
            <a:avLst/>
          </a:prstGeom>
        </p:spPr>
      </p:pic>
      <p:pic>
        <p:nvPicPr>
          <p:cNvPr id="8" name="Picture 7">
            <a:extLst>
              <a:ext uri="{FF2B5EF4-FFF2-40B4-BE49-F238E27FC236}">
                <a16:creationId xmlns:a16="http://schemas.microsoft.com/office/drawing/2014/main" id="{78E816BE-6D05-1343-CF7D-99A523FBF630}"/>
              </a:ext>
            </a:extLst>
          </p:cNvPr>
          <p:cNvPicPr>
            <a:picLocks noChangeAspect="1"/>
          </p:cNvPicPr>
          <p:nvPr/>
        </p:nvPicPr>
        <p:blipFill rotWithShape="1">
          <a:blip r:embed="rId4"/>
          <a:srcRect l="17991" t="2" r="1019" b="906"/>
          <a:stretch/>
        </p:blipFill>
        <p:spPr>
          <a:xfrm>
            <a:off x="7410450" y="93387"/>
            <a:ext cx="781050" cy="706713"/>
          </a:xfrm>
          <a:prstGeom prst="rect">
            <a:avLst/>
          </a:prstGeom>
        </p:spPr>
      </p:pic>
    </p:spTree>
    <p:extLst>
      <p:ext uri="{BB962C8B-B14F-4D97-AF65-F5344CB8AC3E}">
        <p14:creationId xmlns:p14="http://schemas.microsoft.com/office/powerpoint/2010/main" val="381011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Driver Node Architecture</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a:xfrm>
            <a:off x="609600" y="1137920"/>
            <a:ext cx="10980738" cy="428413"/>
          </a:xfrm>
        </p:spPr>
        <p:txBody>
          <a:bodyPr/>
          <a:lstStyle/>
          <a:p>
            <a:r>
              <a:rPr lang="en-IN" dirty="0"/>
              <a:t>Driver JVM Process</a:t>
            </a:r>
          </a:p>
        </p:txBody>
      </p:sp>
      <p:sp>
        <p:nvSpPr>
          <p:cNvPr id="4" name="Rectangle 3">
            <a:extLst>
              <a:ext uri="{FF2B5EF4-FFF2-40B4-BE49-F238E27FC236}">
                <a16:creationId xmlns:a16="http://schemas.microsoft.com/office/drawing/2014/main" id="{4FDCBE08-84F4-00A1-2C55-CDFF54E93946}"/>
              </a:ext>
            </a:extLst>
          </p:cNvPr>
          <p:cNvSpPr/>
          <p:nvPr/>
        </p:nvSpPr>
        <p:spPr>
          <a:xfrm>
            <a:off x="1849989" y="2417145"/>
            <a:ext cx="2144160" cy="6286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5" name="Rectangle 4">
            <a:extLst>
              <a:ext uri="{FF2B5EF4-FFF2-40B4-BE49-F238E27FC236}">
                <a16:creationId xmlns:a16="http://schemas.microsoft.com/office/drawing/2014/main" id="{FB69F4C4-FB12-9D8D-655F-64E7B38632DC}"/>
              </a:ext>
            </a:extLst>
          </p:cNvPr>
          <p:cNvSpPr/>
          <p:nvPr/>
        </p:nvSpPr>
        <p:spPr>
          <a:xfrm>
            <a:off x="4940300" y="2239236"/>
            <a:ext cx="2006600" cy="996217"/>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5">
            <a:extLst>
              <a:ext uri="{FF2B5EF4-FFF2-40B4-BE49-F238E27FC236}">
                <a16:creationId xmlns:a16="http://schemas.microsoft.com/office/drawing/2014/main" id="{87295B9C-142A-FF02-069D-9C0FE67888A4}"/>
              </a:ext>
            </a:extLst>
          </p:cNvPr>
          <p:cNvSpPr/>
          <p:nvPr/>
        </p:nvSpPr>
        <p:spPr>
          <a:xfrm>
            <a:off x="2305878" y="4028088"/>
            <a:ext cx="2223788" cy="921599"/>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Rectangle 6">
            <a:extLst>
              <a:ext uri="{FF2B5EF4-FFF2-40B4-BE49-F238E27FC236}">
                <a16:creationId xmlns:a16="http://schemas.microsoft.com/office/drawing/2014/main" id="{67D71DD1-55F2-692F-19BE-F4E05E61264B}"/>
              </a:ext>
            </a:extLst>
          </p:cNvPr>
          <p:cNvSpPr/>
          <p:nvPr/>
        </p:nvSpPr>
        <p:spPr>
          <a:xfrm>
            <a:off x="6659216" y="4064000"/>
            <a:ext cx="1722029" cy="77511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Text Placeholder 2">
            <a:extLst>
              <a:ext uri="{FF2B5EF4-FFF2-40B4-BE49-F238E27FC236}">
                <a16:creationId xmlns:a16="http://schemas.microsoft.com/office/drawing/2014/main" id="{D3D30AE6-CBD9-84B4-2A07-7AF98F8ACCB1}"/>
              </a:ext>
            </a:extLst>
          </p:cNvPr>
          <p:cNvSpPr txBox="1">
            <a:spLocks/>
          </p:cNvSpPr>
          <p:nvPr/>
        </p:nvSpPr>
        <p:spPr>
          <a:xfrm>
            <a:off x="2052915" y="2595728"/>
            <a:ext cx="2144160" cy="314217"/>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dirty="0"/>
              <a:t>Spark Initialisation</a:t>
            </a:r>
          </a:p>
        </p:txBody>
      </p:sp>
      <p:sp>
        <p:nvSpPr>
          <p:cNvPr id="9" name="Text Placeholder 2">
            <a:extLst>
              <a:ext uri="{FF2B5EF4-FFF2-40B4-BE49-F238E27FC236}">
                <a16:creationId xmlns:a16="http://schemas.microsoft.com/office/drawing/2014/main" id="{BF0AB6EB-F089-D2C9-86AA-8817DE73D4C5}"/>
              </a:ext>
            </a:extLst>
          </p:cNvPr>
          <p:cNvSpPr txBox="1">
            <a:spLocks/>
          </p:cNvSpPr>
          <p:nvPr/>
        </p:nvSpPr>
        <p:spPr>
          <a:xfrm>
            <a:off x="5162344" y="2536411"/>
            <a:ext cx="1841912" cy="274439"/>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DAG scheduler</a:t>
            </a:r>
          </a:p>
        </p:txBody>
      </p:sp>
      <p:sp>
        <p:nvSpPr>
          <p:cNvPr id="10" name="Text Placeholder 2">
            <a:extLst>
              <a:ext uri="{FF2B5EF4-FFF2-40B4-BE49-F238E27FC236}">
                <a16:creationId xmlns:a16="http://schemas.microsoft.com/office/drawing/2014/main" id="{FADB33E7-0F82-367E-880C-B34620B6BDB8}"/>
              </a:ext>
            </a:extLst>
          </p:cNvPr>
          <p:cNvSpPr txBox="1">
            <a:spLocks/>
          </p:cNvSpPr>
          <p:nvPr/>
        </p:nvSpPr>
        <p:spPr>
          <a:xfrm>
            <a:off x="2874457" y="4170978"/>
            <a:ext cx="1498760" cy="353487"/>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Output Tracker</a:t>
            </a:r>
          </a:p>
        </p:txBody>
      </p:sp>
      <p:sp>
        <p:nvSpPr>
          <p:cNvPr id="11" name="Text Placeholder 2">
            <a:extLst>
              <a:ext uri="{FF2B5EF4-FFF2-40B4-BE49-F238E27FC236}">
                <a16:creationId xmlns:a16="http://schemas.microsoft.com/office/drawing/2014/main" id="{F57F11C9-8C26-C6CD-CFB0-8ACBBC238DFF}"/>
              </a:ext>
            </a:extLst>
          </p:cNvPr>
          <p:cNvSpPr txBox="1">
            <a:spLocks/>
          </p:cNvSpPr>
          <p:nvPr/>
        </p:nvSpPr>
        <p:spPr>
          <a:xfrm>
            <a:off x="6882487" y="4133515"/>
            <a:ext cx="1275485" cy="428413"/>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Deploy Scheduler</a:t>
            </a:r>
          </a:p>
        </p:txBody>
      </p:sp>
      <p:sp>
        <p:nvSpPr>
          <p:cNvPr id="13" name="Rectangle 12">
            <a:extLst>
              <a:ext uri="{FF2B5EF4-FFF2-40B4-BE49-F238E27FC236}">
                <a16:creationId xmlns:a16="http://schemas.microsoft.com/office/drawing/2014/main" id="{17C6E223-02CF-2E8B-B448-717943D10D3B}"/>
              </a:ext>
            </a:extLst>
          </p:cNvPr>
          <p:cNvSpPr/>
          <p:nvPr/>
        </p:nvSpPr>
        <p:spPr>
          <a:xfrm>
            <a:off x="8094312" y="2242551"/>
            <a:ext cx="2006600" cy="996217"/>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4" name="Text Placeholder 2">
            <a:extLst>
              <a:ext uri="{FF2B5EF4-FFF2-40B4-BE49-F238E27FC236}">
                <a16:creationId xmlns:a16="http://schemas.microsoft.com/office/drawing/2014/main" id="{FB6A2E95-0492-F2F5-E5AA-9983E8B8C7D0}"/>
              </a:ext>
            </a:extLst>
          </p:cNvPr>
          <p:cNvSpPr txBox="1">
            <a:spLocks/>
          </p:cNvSpPr>
          <p:nvPr/>
        </p:nvSpPr>
        <p:spPr>
          <a:xfrm>
            <a:off x="8316356" y="2539726"/>
            <a:ext cx="1841912" cy="274439"/>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Task scheduler</a:t>
            </a:r>
          </a:p>
        </p:txBody>
      </p:sp>
      <p:sp>
        <p:nvSpPr>
          <p:cNvPr id="15" name="Text Placeholder 2">
            <a:extLst>
              <a:ext uri="{FF2B5EF4-FFF2-40B4-BE49-F238E27FC236}">
                <a16:creationId xmlns:a16="http://schemas.microsoft.com/office/drawing/2014/main" id="{D8F396B0-A266-2004-74F7-EB6A9CDC4DDD}"/>
              </a:ext>
            </a:extLst>
          </p:cNvPr>
          <p:cNvSpPr txBox="1">
            <a:spLocks/>
          </p:cNvSpPr>
          <p:nvPr/>
        </p:nvSpPr>
        <p:spPr>
          <a:xfrm>
            <a:off x="240916" y="2536411"/>
            <a:ext cx="752998" cy="348285"/>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Code</a:t>
            </a:r>
          </a:p>
        </p:txBody>
      </p:sp>
      <p:cxnSp>
        <p:nvCxnSpPr>
          <p:cNvPr id="16" name="Straight Arrow Connector 15">
            <a:extLst>
              <a:ext uri="{FF2B5EF4-FFF2-40B4-BE49-F238E27FC236}">
                <a16:creationId xmlns:a16="http://schemas.microsoft.com/office/drawing/2014/main" id="{D510378D-B27D-E219-5588-6D1F12DEC4CA}"/>
              </a:ext>
            </a:extLst>
          </p:cNvPr>
          <p:cNvCxnSpPr>
            <a:cxnSpLocks/>
          </p:cNvCxnSpPr>
          <p:nvPr/>
        </p:nvCxnSpPr>
        <p:spPr>
          <a:xfrm>
            <a:off x="993914" y="2733899"/>
            <a:ext cx="550470"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D096EA9-1063-01E0-172C-AA1EFEFC993F}"/>
              </a:ext>
            </a:extLst>
          </p:cNvPr>
          <p:cNvCxnSpPr>
            <a:cxnSpLocks/>
          </p:cNvCxnSpPr>
          <p:nvPr/>
        </p:nvCxnSpPr>
        <p:spPr>
          <a:xfrm>
            <a:off x="4254431" y="2768421"/>
            <a:ext cx="550470"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09B5D0-17F4-C572-3890-F19115FE2967}"/>
              </a:ext>
            </a:extLst>
          </p:cNvPr>
          <p:cNvCxnSpPr>
            <a:cxnSpLocks/>
          </p:cNvCxnSpPr>
          <p:nvPr/>
        </p:nvCxnSpPr>
        <p:spPr>
          <a:xfrm>
            <a:off x="7187922" y="2714129"/>
            <a:ext cx="550470"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01D33B-2F5E-EA71-FD84-12B606AD7F5E}"/>
              </a:ext>
            </a:extLst>
          </p:cNvPr>
          <p:cNvCxnSpPr>
            <a:cxnSpLocks/>
          </p:cNvCxnSpPr>
          <p:nvPr/>
        </p:nvCxnSpPr>
        <p:spPr>
          <a:xfrm flipH="1">
            <a:off x="7738392" y="3454967"/>
            <a:ext cx="419580" cy="35172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C7D37D9-55E6-DC16-E52A-7ACCF554897D}"/>
              </a:ext>
            </a:extLst>
          </p:cNvPr>
          <p:cNvCxnSpPr>
            <a:cxnSpLocks/>
          </p:cNvCxnSpPr>
          <p:nvPr/>
        </p:nvCxnSpPr>
        <p:spPr>
          <a:xfrm flipH="1">
            <a:off x="4373217" y="3394036"/>
            <a:ext cx="419580" cy="35172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B4D599F4-9E0C-28C9-316C-5A6FE964785F}"/>
              </a:ext>
            </a:extLst>
          </p:cNvPr>
          <p:cNvSpPr txBox="1">
            <a:spLocks/>
          </p:cNvSpPr>
          <p:nvPr/>
        </p:nvSpPr>
        <p:spPr>
          <a:xfrm>
            <a:off x="10739950" y="2539726"/>
            <a:ext cx="1674023" cy="348285"/>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Cluster Manager</a:t>
            </a:r>
          </a:p>
        </p:txBody>
      </p:sp>
      <p:sp>
        <p:nvSpPr>
          <p:cNvPr id="26" name="Text Placeholder 2">
            <a:extLst>
              <a:ext uri="{FF2B5EF4-FFF2-40B4-BE49-F238E27FC236}">
                <a16:creationId xmlns:a16="http://schemas.microsoft.com/office/drawing/2014/main" id="{DF0E8DFA-7B37-F588-90F0-B4ED214322CA}"/>
              </a:ext>
            </a:extLst>
          </p:cNvPr>
          <p:cNvSpPr txBox="1">
            <a:spLocks/>
          </p:cNvSpPr>
          <p:nvPr/>
        </p:nvSpPr>
        <p:spPr>
          <a:xfrm>
            <a:off x="9703269" y="4342543"/>
            <a:ext cx="1615052" cy="348285"/>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Worker Nodes</a:t>
            </a:r>
          </a:p>
        </p:txBody>
      </p:sp>
      <p:cxnSp>
        <p:nvCxnSpPr>
          <p:cNvPr id="27" name="Straight Arrow Connector 26">
            <a:extLst>
              <a:ext uri="{FF2B5EF4-FFF2-40B4-BE49-F238E27FC236}">
                <a16:creationId xmlns:a16="http://schemas.microsoft.com/office/drawing/2014/main" id="{E9AE070B-7BA3-7241-EC3E-CC8E8286403B}"/>
              </a:ext>
            </a:extLst>
          </p:cNvPr>
          <p:cNvCxnSpPr>
            <a:cxnSpLocks/>
          </p:cNvCxnSpPr>
          <p:nvPr/>
        </p:nvCxnSpPr>
        <p:spPr>
          <a:xfrm>
            <a:off x="8604516" y="4551545"/>
            <a:ext cx="875480" cy="0"/>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9F9F58-4311-FC79-3BAD-1358A7FA4827}"/>
              </a:ext>
            </a:extLst>
          </p:cNvPr>
          <p:cNvCxnSpPr>
            <a:cxnSpLocks/>
          </p:cNvCxnSpPr>
          <p:nvPr/>
        </p:nvCxnSpPr>
        <p:spPr>
          <a:xfrm>
            <a:off x="10158268" y="2846719"/>
            <a:ext cx="352527" cy="0"/>
          </a:xfrm>
          <a:prstGeom prst="straightConnector1">
            <a:avLst/>
          </a:prstGeom>
          <a:ln w="95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142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Unity Catalog</a:t>
            </a:r>
          </a:p>
        </p:txBody>
      </p:sp>
      <p:sp>
        <p:nvSpPr>
          <p:cNvPr id="19" name="Text Placeholder 2">
            <a:extLst>
              <a:ext uri="{FF2B5EF4-FFF2-40B4-BE49-F238E27FC236}">
                <a16:creationId xmlns:a16="http://schemas.microsoft.com/office/drawing/2014/main" id="{B7E53EDE-D125-96CF-2A07-2FA6866CA66B}"/>
              </a:ext>
            </a:extLst>
          </p:cNvPr>
          <p:cNvSpPr>
            <a:spLocks noGrp="1"/>
          </p:cNvSpPr>
          <p:nvPr>
            <p:ph type="body" sz="quarter" idx="10"/>
          </p:nvPr>
        </p:nvSpPr>
        <p:spPr>
          <a:xfrm>
            <a:off x="609600" y="1137919"/>
            <a:ext cx="10980738" cy="2405381"/>
          </a:xfrm>
        </p:spPr>
        <p:txBody>
          <a:bodyPr/>
          <a:lstStyle/>
          <a:p>
            <a:r>
              <a:rPr lang="en-IN" dirty="0"/>
              <a:t>Unity Catalog is a </a:t>
            </a:r>
            <a:r>
              <a:rPr lang="en-IN" dirty="0" err="1"/>
              <a:t>databricks</a:t>
            </a:r>
            <a:r>
              <a:rPr lang="en-IN" dirty="0"/>
              <a:t> offered unified solution for implementing data governance in the data </a:t>
            </a:r>
            <a:r>
              <a:rPr lang="en-IN" dirty="0" err="1"/>
              <a:t>lakehouse</a:t>
            </a:r>
            <a:endParaRPr lang="en-IN" dirty="0"/>
          </a:p>
          <a:p>
            <a:r>
              <a:rPr lang="en-IN" dirty="0"/>
              <a:t>Data Governance is process of managing the availability, useability, integrity &amp; security of the data present in an enterprise</a:t>
            </a:r>
          </a:p>
          <a:p>
            <a:r>
              <a:rPr lang="en-IN" dirty="0"/>
              <a:t>Controls access to the data for the users</a:t>
            </a:r>
          </a:p>
          <a:p>
            <a:r>
              <a:rPr lang="en-IN" dirty="0"/>
              <a:t>Ensures the data is trust worthy and not misused helps implement privacy regulations such as GDPR, CCPA etc</a:t>
            </a:r>
          </a:p>
        </p:txBody>
      </p:sp>
      <p:sp>
        <p:nvSpPr>
          <p:cNvPr id="3" name="Rectangle 2">
            <a:extLst>
              <a:ext uri="{FF2B5EF4-FFF2-40B4-BE49-F238E27FC236}">
                <a16:creationId xmlns:a16="http://schemas.microsoft.com/office/drawing/2014/main" id="{A056BBE2-3B66-123E-7A69-1329DF039A23}"/>
              </a:ext>
            </a:extLst>
          </p:cNvPr>
          <p:cNvSpPr/>
          <p:nvPr/>
        </p:nvSpPr>
        <p:spPr>
          <a:xfrm>
            <a:off x="4476750" y="4543425"/>
            <a:ext cx="2033380" cy="4953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5" name="Rectangle 4">
            <a:extLst>
              <a:ext uri="{FF2B5EF4-FFF2-40B4-BE49-F238E27FC236}">
                <a16:creationId xmlns:a16="http://schemas.microsoft.com/office/drawing/2014/main" id="{059AE524-6217-9EBA-216C-32764A08324C}"/>
              </a:ext>
            </a:extLst>
          </p:cNvPr>
          <p:cNvSpPr/>
          <p:nvPr/>
        </p:nvSpPr>
        <p:spPr>
          <a:xfrm>
            <a:off x="7153688" y="3781703"/>
            <a:ext cx="2144782" cy="4953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Rectangle 6">
            <a:extLst>
              <a:ext uri="{FF2B5EF4-FFF2-40B4-BE49-F238E27FC236}">
                <a16:creationId xmlns:a16="http://schemas.microsoft.com/office/drawing/2014/main" id="{27282AA1-99CA-BA1D-2609-E95606B88800}"/>
              </a:ext>
            </a:extLst>
          </p:cNvPr>
          <p:cNvSpPr/>
          <p:nvPr/>
        </p:nvSpPr>
        <p:spPr>
          <a:xfrm>
            <a:off x="7308300" y="5472431"/>
            <a:ext cx="2358059" cy="64699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Rectangle 7">
            <a:extLst>
              <a:ext uri="{FF2B5EF4-FFF2-40B4-BE49-F238E27FC236}">
                <a16:creationId xmlns:a16="http://schemas.microsoft.com/office/drawing/2014/main" id="{DEF48398-2F86-38CF-C3C4-A74951ED45AE}"/>
              </a:ext>
            </a:extLst>
          </p:cNvPr>
          <p:cNvSpPr/>
          <p:nvPr/>
        </p:nvSpPr>
        <p:spPr>
          <a:xfrm>
            <a:off x="1895475" y="5472431"/>
            <a:ext cx="1921152" cy="64699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9" name="Rectangle 8">
            <a:extLst>
              <a:ext uri="{FF2B5EF4-FFF2-40B4-BE49-F238E27FC236}">
                <a16:creationId xmlns:a16="http://schemas.microsoft.com/office/drawing/2014/main" id="{CEEC704E-AF2D-083E-232E-CBBED3933A38}"/>
              </a:ext>
            </a:extLst>
          </p:cNvPr>
          <p:cNvSpPr/>
          <p:nvPr/>
        </p:nvSpPr>
        <p:spPr>
          <a:xfrm>
            <a:off x="1895475" y="3764915"/>
            <a:ext cx="1800466" cy="77851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1" name="TextBox 10">
            <a:extLst>
              <a:ext uri="{FF2B5EF4-FFF2-40B4-BE49-F238E27FC236}">
                <a16:creationId xmlns:a16="http://schemas.microsoft.com/office/drawing/2014/main" id="{7A4D938D-F7FF-80B3-A260-05836E0BE591}"/>
              </a:ext>
            </a:extLst>
          </p:cNvPr>
          <p:cNvSpPr txBox="1"/>
          <p:nvPr/>
        </p:nvSpPr>
        <p:spPr>
          <a:xfrm>
            <a:off x="4714861" y="4641803"/>
            <a:ext cx="155715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Unity Catalog</a:t>
            </a:r>
          </a:p>
        </p:txBody>
      </p:sp>
      <p:sp>
        <p:nvSpPr>
          <p:cNvPr id="13" name="TextBox 12">
            <a:extLst>
              <a:ext uri="{FF2B5EF4-FFF2-40B4-BE49-F238E27FC236}">
                <a16:creationId xmlns:a16="http://schemas.microsoft.com/office/drawing/2014/main" id="{B227A272-5426-7C67-DDED-E442EF357597}"/>
              </a:ext>
            </a:extLst>
          </p:cNvPr>
          <p:cNvSpPr txBox="1"/>
          <p:nvPr/>
        </p:nvSpPr>
        <p:spPr>
          <a:xfrm>
            <a:off x="7544006" y="3848794"/>
            <a:ext cx="1364146" cy="327782"/>
          </a:xfrm>
          <a:prstGeom prst="rect">
            <a:avLst/>
          </a:prstGeom>
          <a:noFill/>
        </p:spPr>
        <p:txBody>
          <a:bodyPr wrap="square">
            <a:spAutoFit/>
          </a:bodyPr>
          <a:lstStyle/>
          <a:p>
            <a:pPr>
              <a:lnSpc>
                <a:spcPct val="85000"/>
              </a:lnSpc>
              <a:spcAft>
                <a:spcPts val="600"/>
              </a:spcAft>
              <a:buClr>
                <a:schemeClr val="accent2"/>
              </a:buClr>
              <a:buSzPct val="70000"/>
            </a:pPr>
            <a:r>
              <a:rPr lang="en-IN" dirty="0">
                <a:solidFill>
                  <a:schemeClr val="bg1"/>
                </a:solidFill>
              </a:rPr>
              <a:t>Data Audit</a:t>
            </a:r>
            <a:endParaRPr lang="en-IN" sz="1800" dirty="0">
              <a:solidFill>
                <a:schemeClr val="bg1"/>
              </a:solidFill>
            </a:endParaRPr>
          </a:p>
        </p:txBody>
      </p:sp>
      <p:sp>
        <p:nvSpPr>
          <p:cNvPr id="14" name="TextBox 13">
            <a:extLst>
              <a:ext uri="{FF2B5EF4-FFF2-40B4-BE49-F238E27FC236}">
                <a16:creationId xmlns:a16="http://schemas.microsoft.com/office/drawing/2014/main" id="{B7D99309-37B3-DB86-8D72-4EDDC438D937}"/>
              </a:ext>
            </a:extLst>
          </p:cNvPr>
          <p:cNvSpPr txBox="1"/>
          <p:nvPr/>
        </p:nvSpPr>
        <p:spPr>
          <a:xfrm>
            <a:off x="7493002" y="5556190"/>
            <a:ext cx="1855305" cy="563231"/>
          </a:xfrm>
          <a:prstGeom prst="rect">
            <a:avLst/>
          </a:prstGeom>
          <a:noFill/>
        </p:spPr>
        <p:txBody>
          <a:bodyPr wrap="square">
            <a:spAutoFit/>
          </a:bodyPr>
          <a:lstStyle/>
          <a:p>
            <a:pPr algn="ctr">
              <a:lnSpc>
                <a:spcPct val="85000"/>
              </a:lnSpc>
              <a:spcAft>
                <a:spcPts val="600"/>
              </a:spcAft>
              <a:buClr>
                <a:schemeClr val="accent2"/>
              </a:buClr>
              <a:buSzPct val="70000"/>
            </a:pPr>
            <a:r>
              <a:rPr lang="en-IN" dirty="0">
                <a:solidFill>
                  <a:schemeClr val="bg1"/>
                </a:solidFill>
              </a:rPr>
              <a:t>Data Discoverability</a:t>
            </a:r>
            <a:endParaRPr lang="en-IN" sz="1800" dirty="0">
              <a:solidFill>
                <a:schemeClr val="bg1"/>
              </a:solidFill>
            </a:endParaRPr>
          </a:p>
        </p:txBody>
      </p:sp>
      <p:sp>
        <p:nvSpPr>
          <p:cNvPr id="15" name="TextBox 14">
            <a:extLst>
              <a:ext uri="{FF2B5EF4-FFF2-40B4-BE49-F238E27FC236}">
                <a16:creationId xmlns:a16="http://schemas.microsoft.com/office/drawing/2014/main" id="{81C2BF4F-DC7C-9EDF-10B2-EF7511754488}"/>
              </a:ext>
            </a:extLst>
          </p:cNvPr>
          <p:cNvSpPr txBox="1"/>
          <p:nvPr/>
        </p:nvSpPr>
        <p:spPr>
          <a:xfrm>
            <a:off x="2180333" y="5665736"/>
            <a:ext cx="151560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Data Lineage</a:t>
            </a:r>
          </a:p>
        </p:txBody>
      </p:sp>
      <p:sp>
        <p:nvSpPr>
          <p:cNvPr id="16" name="TextBox 15">
            <a:extLst>
              <a:ext uri="{FF2B5EF4-FFF2-40B4-BE49-F238E27FC236}">
                <a16:creationId xmlns:a16="http://schemas.microsoft.com/office/drawing/2014/main" id="{D769F9D6-4EBD-C448-7F17-F12DCAD8B3A2}"/>
              </a:ext>
            </a:extLst>
          </p:cNvPr>
          <p:cNvSpPr txBox="1"/>
          <p:nvPr/>
        </p:nvSpPr>
        <p:spPr>
          <a:xfrm>
            <a:off x="2004446" y="3862803"/>
            <a:ext cx="1484189" cy="56015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2000" dirty="0">
                <a:solidFill>
                  <a:schemeClr val="bg1"/>
                </a:solidFill>
              </a:rPr>
              <a:t>Data Access Control</a:t>
            </a:r>
          </a:p>
        </p:txBody>
      </p:sp>
      <p:cxnSp>
        <p:nvCxnSpPr>
          <p:cNvPr id="18" name="Straight Arrow Connector 17">
            <a:extLst>
              <a:ext uri="{FF2B5EF4-FFF2-40B4-BE49-F238E27FC236}">
                <a16:creationId xmlns:a16="http://schemas.microsoft.com/office/drawing/2014/main" id="{F1212EE8-631D-E285-9683-05837633EB1B}"/>
              </a:ext>
            </a:extLst>
          </p:cNvPr>
          <p:cNvCxnSpPr>
            <a:cxnSpLocks/>
          </p:cNvCxnSpPr>
          <p:nvPr/>
        </p:nvCxnSpPr>
        <p:spPr>
          <a:xfrm flipV="1">
            <a:off x="6121861" y="3818912"/>
            <a:ext cx="865154" cy="543359"/>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56E3771-0C4B-7815-F139-594C83081949}"/>
              </a:ext>
            </a:extLst>
          </p:cNvPr>
          <p:cNvCxnSpPr>
            <a:cxnSpLocks/>
          </p:cNvCxnSpPr>
          <p:nvPr/>
        </p:nvCxnSpPr>
        <p:spPr>
          <a:xfrm>
            <a:off x="6035749" y="5299195"/>
            <a:ext cx="1037377" cy="512416"/>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2BF492-B890-D4CD-4AA6-CD0A9B5DFE47}"/>
              </a:ext>
            </a:extLst>
          </p:cNvPr>
          <p:cNvCxnSpPr>
            <a:cxnSpLocks/>
          </p:cNvCxnSpPr>
          <p:nvPr/>
        </p:nvCxnSpPr>
        <p:spPr>
          <a:xfrm flipH="1">
            <a:off x="4010328" y="5299195"/>
            <a:ext cx="879724" cy="575336"/>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ADF25E8-330B-DD23-5045-AFE259568DC6}"/>
              </a:ext>
            </a:extLst>
          </p:cNvPr>
          <p:cNvCxnSpPr>
            <a:cxnSpLocks/>
          </p:cNvCxnSpPr>
          <p:nvPr/>
        </p:nvCxnSpPr>
        <p:spPr>
          <a:xfrm flipH="1" flipV="1">
            <a:off x="3878953" y="3872459"/>
            <a:ext cx="936157" cy="436267"/>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098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Unity Catalog Benefits</a:t>
            </a:r>
          </a:p>
        </p:txBody>
      </p:sp>
      <p:sp>
        <p:nvSpPr>
          <p:cNvPr id="19" name="Text Placeholder 2">
            <a:extLst>
              <a:ext uri="{FF2B5EF4-FFF2-40B4-BE49-F238E27FC236}">
                <a16:creationId xmlns:a16="http://schemas.microsoft.com/office/drawing/2014/main" id="{B7E53EDE-D125-96CF-2A07-2FA6866CA66B}"/>
              </a:ext>
            </a:extLst>
          </p:cNvPr>
          <p:cNvSpPr>
            <a:spLocks noGrp="1"/>
          </p:cNvSpPr>
          <p:nvPr>
            <p:ph type="body" sz="quarter" idx="10"/>
          </p:nvPr>
        </p:nvSpPr>
        <p:spPr>
          <a:xfrm>
            <a:off x="607695" y="3761849"/>
            <a:ext cx="10980738" cy="2405381"/>
          </a:xfrm>
        </p:spPr>
        <p:txBody>
          <a:bodyPr/>
          <a:lstStyle/>
          <a:p>
            <a:r>
              <a:rPr lang="en-IN" dirty="0"/>
              <a:t>Centralized Meta store</a:t>
            </a:r>
          </a:p>
          <a:p>
            <a:r>
              <a:rPr lang="en-IN" dirty="0"/>
              <a:t>Centralized User Management</a:t>
            </a:r>
          </a:p>
          <a:p>
            <a:r>
              <a:rPr lang="en-IN" dirty="0"/>
              <a:t>Centralized Access Control</a:t>
            </a:r>
          </a:p>
          <a:p>
            <a:r>
              <a:rPr lang="en-IN" dirty="0"/>
              <a:t>Searchable Data artifacts (Data explorer)</a:t>
            </a:r>
          </a:p>
          <a:p>
            <a:r>
              <a:rPr lang="en-IN" dirty="0"/>
              <a:t>Data Lineage</a:t>
            </a:r>
          </a:p>
          <a:p>
            <a:r>
              <a:rPr lang="en-IN" dirty="0"/>
              <a:t>Audit Logs</a:t>
            </a:r>
          </a:p>
        </p:txBody>
      </p:sp>
      <p:sp>
        <p:nvSpPr>
          <p:cNvPr id="4" name="TextBox 3">
            <a:extLst>
              <a:ext uri="{FF2B5EF4-FFF2-40B4-BE49-F238E27FC236}">
                <a16:creationId xmlns:a16="http://schemas.microsoft.com/office/drawing/2014/main" id="{3605CA79-DAE5-CFDA-A9E5-8E3B0221142A}"/>
              </a:ext>
            </a:extLst>
          </p:cNvPr>
          <p:cNvSpPr txBox="1"/>
          <p:nvPr/>
        </p:nvSpPr>
        <p:spPr>
          <a:xfrm>
            <a:off x="1666875" y="1158782"/>
            <a:ext cx="2536207"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Without Unity Catalog</a:t>
            </a:r>
          </a:p>
        </p:txBody>
      </p:sp>
      <p:sp>
        <p:nvSpPr>
          <p:cNvPr id="6" name="TextBox 5">
            <a:extLst>
              <a:ext uri="{FF2B5EF4-FFF2-40B4-BE49-F238E27FC236}">
                <a16:creationId xmlns:a16="http://schemas.microsoft.com/office/drawing/2014/main" id="{AF5D4F35-6ACF-BF9E-1BD6-CFE6E318B2FB}"/>
              </a:ext>
            </a:extLst>
          </p:cNvPr>
          <p:cNvSpPr txBox="1"/>
          <p:nvPr/>
        </p:nvSpPr>
        <p:spPr>
          <a:xfrm>
            <a:off x="7762875" y="1155514"/>
            <a:ext cx="2148280"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chemeClr val="bg1"/>
                </a:solidFill>
              </a:rPr>
              <a:t>With Unity Catalog</a:t>
            </a:r>
          </a:p>
        </p:txBody>
      </p:sp>
      <p:sp>
        <p:nvSpPr>
          <p:cNvPr id="10" name="Rectangle 9">
            <a:extLst>
              <a:ext uri="{FF2B5EF4-FFF2-40B4-BE49-F238E27FC236}">
                <a16:creationId xmlns:a16="http://schemas.microsoft.com/office/drawing/2014/main" id="{2C9CC8B4-5231-8120-FB5C-8DDC011B8D6A}"/>
              </a:ext>
            </a:extLst>
          </p:cNvPr>
          <p:cNvSpPr/>
          <p:nvPr/>
        </p:nvSpPr>
        <p:spPr>
          <a:xfrm>
            <a:off x="1128712" y="1738521"/>
            <a:ext cx="1495425" cy="143880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2" name="Rectangle 11">
            <a:extLst>
              <a:ext uri="{FF2B5EF4-FFF2-40B4-BE49-F238E27FC236}">
                <a16:creationId xmlns:a16="http://schemas.microsoft.com/office/drawing/2014/main" id="{63D321E7-931C-ADC8-E0FE-3EA4BF5E647D}"/>
              </a:ext>
            </a:extLst>
          </p:cNvPr>
          <p:cNvSpPr/>
          <p:nvPr/>
        </p:nvSpPr>
        <p:spPr>
          <a:xfrm>
            <a:off x="3233737" y="1731507"/>
            <a:ext cx="1495425" cy="143880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7" name="Rectangle 16">
            <a:extLst>
              <a:ext uri="{FF2B5EF4-FFF2-40B4-BE49-F238E27FC236}">
                <a16:creationId xmlns:a16="http://schemas.microsoft.com/office/drawing/2014/main" id="{0C6D8FED-25D4-8708-8B27-E0FB92E964A4}"/>
              </a:ext>
            </a:extLst>
          </p:cNvPr>
          <p:cNvSpPr/>
          <p:nvPr/>
        </p:nvSpPr>
        <p:spPr>
          <a:xfrm>
            <a:off x="7262812" y="1690247"/>
            <a:ext cx="3471863" cy="143880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1" name="TextBox 20">
            <a:extLst>
              <a:ext uri="{FF2B5EF4-FFF2-40B4-BE49-F238E27FC236}">
                <a16:creationId xmlns:a16="http://schemas.microsoft.com/office/drawing/2014/main" id="{DB3ECCD3-F577-4C41-CF37-E1FCCEA3ECF8}"/>
              </a:ext>
            </a:extLst>
          </p:cNvPr>
          <p:cNvSpPr txBox="1"/>
          <p:nvPr/>
        </p:nvSpPr>
        <p:spPr>
          <a:xfrm>
            <a:off x="1313673" y="1940918"/>
            <a:ext cx="1125501" cy="1104918"/>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600" dirty="0">
                <a:solidFill>
                  <a:schemeClr val="bg1"/>
                </a:solidFill>
              </a:rPr>
              <a:t>DB WS 1</a:t>
            </a:r>
          </a:p>
          <a:p>
            <a:pPr>
              <a:lnSpc>
                <a:spcPct val="85000"/>
              </a:lnSpc>
              <a:spcAft>
                <a:spcPts val="600"/>
              </a:spcAft>
              <a:buClr>
                <a:schemeClr val="accent2"/>
              </a:buClr>
              <a:buSzPct val="70000"/>
            </a:pPr>
            <a:r>
              <a:rPr lang="en-IN" sz="1600" dirty="0">
                <a:solidFill>
                  <a:schemeClr val="bg1"/>
                </a:solidFill>
              </a:rPr>
              <a:t>User </a:t>
            </a:r>
            <a:r>
              <a:rPr lang="en-IN" sz="1600" dirty="0" err="1">
                <a:solidFill>
                  <a:schemeClr val="bg1"/>
                </a:solidFill>
              </a:rPr>
              <a:t>Mngmt</a:t>
            </a:r>
            <a:endParaRPr lang="en-IN" sz="1600" dirty="0">
              <a:solidFill>
                <a:schemeClr val="bg1"/>
              </a:solidFill>
            </a:endParaRPr>
          </a:p>
          <a:p>
            <a:pPr>
              <a:lnSpc>
                <a:spcPct val="85000"/>
              </a:lnSpc>
              <a:spcAft>
                <a:spcPts val="600"/>
              </a:spcAft>
              <a:buClr>
                <a:schemeClr val="accent2"/>
              </a:buClr>
              <a:buSzPct val="70000"/>
            </a:pPr>
            <a:r>
              <a:rPr lang="en-IN" sz="1600" dirty="0" err="1">
                <a:solidFill>
                  <a:schemeClr val="bg1"/>
                </a:solidFill>
              </a:rPr>
              <a:t>Metastore</a:t>
            </a:r>
            <a:endParaRPr lang="en-IN" sz="1600" dirty="0">
              <a:solidFill>
                <a:schemeClr val="bg1"/>
              </a:solidFill>
            </a:endParaRPr>
          </a:p>
          <a:p>
            <a:pPr>
              <a:lnSpc>
                <a:spcPct val="85000"/>
              </a:lnSpc>
              <a:spcAft>
                <a:spcPts val="600"/>
              </a:spcAft>
              <a:buClr>
                <a:schemeClr val="accent2"/>
              </a:buClr>
              <a:buSzPct val="70000"/>
            </a:pPr>
            <a:r>
              <a:rPr lang="en-IN" sz="1600" dirty="0">
                <a:solidFill>
                  <a:schemeClr val="bg1"/>
                </a:solidFill>
              </a:rPr>
              <a:t>Compute</a:t>
            </a:r>
          </a:p>
        </p:txBody>
      </p:sp>
      <p:sp>
        <p:nvSpPr>
          <p:cNvPr id="23" name="TextBox 22">
            <a:extLst>
              <a:ext uri="{FF2B5EF4-FFF2-40B4-BE49-F238E27FC236}">
                <a16:creationId xmlns:a16="http://schemas.microsoft.com/office/drawing/2014/main" id="{A71F37F1-21D6-289A-4B48-3DC4B94926C5}"/>
              </a:ext>
            </a:extLst>
          </p:cNvPr>
          <p:cNvSpPr txBox="1"/>
          <p:nvPr/>
        </p:nvSpPr>
        <p:spPr>
          <a:xfrm>
            <a:off x="3532998" y="1905462"/>
            <a:ext cx="1125501" cy="1104918"/>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600" dirty="0">
                <a:solidFill>
                  <a:schemeClr val="bg1"/>
                </a:solidFill>
              </a:rPr>
              <a:t>DB WS 2</a:t>
            </a:r>
          </a:p>
          <a:p>
            <a:pPr>
              <a:lnSpc>
                <a:spcPct val="85000"/>
              </a:lnSpc>
              <a:spcAft>
                <a:spcPts val="600"/>
              </a:spcAft>
              <a:buClr>
                <a:schemeClr val="accent2"/>
              </a:buClr>
              <a:buSzPct val="70000"/>
            </a:pPr>
            <a:r>
              <a:rPr lang="en-IN" sz="1600" dirty="0">
                <a:solidFill>
                  <a:schemeClr val="bg1"/>
                </a:solidFill>
              </a:rPr>
              <a:t>User </a:t>
            </a:r>
            <a:r>
              <a:rPr lang="en-IN" sz="1600" dirty="0" err="1">
                <a:solidFill>
                  <a:schemeClr val="bg1"/>
                </a:solidFill>
              </a:rPr>
              <a:t>Mngmt</a:t>
            </a:r>
            <a:endParaRPr lang="en-IN" sz="1600" dirty="0">
              <a:solidFill>
                <a:schemeClr val="bg1"/>
              </a:solidFill>
            </a:endParaRPr>
          </a:p>
          <a:p>
            <a:pPr>
              <a:lnSpc>
                <a:spcPct val="85000"/>
              </a:lnSpc>
              <a:spcAft>
                <a:spcPts val="600"/>
              </a:spcAft>
              <a:buClr>
                <a:schemeClr val="accent2"/>
              </a:buClr>
              <a:buSzPct val="70000"/>
            </a:pPr>
            <a:r>
              <a:rPr lang="en-IN" sz="1600" dirty="0" err="1">
                <a:solidFill>
                  <a:schemeClr val="bg1"/>
                </a:solidFill>
              </a:rPr>
              <a:t>Metastore</a:t>
            </a:r>
            <a:endParaRPr lang="en-IN" sz="1600" dirty="0">
              <a:solidFill>
                <a:schemeClr val="bg1"/>
              </a:solidFill>
            </a:endParaRPr>
          </a:p>
          <a:p>
            <a:pPr>
              <a:lnSpc>
                <a:spcPct val="85000"/>
              </a:lnSpc>
              <a:spcAft>
                <a:spcPts val="600"/>
              </a:spcAft>
              <a:buClr>
                <a:schemeClr val="accent2"/>
              </a:buClr>
              <a:buSzPct val="70000"/>
            </a:pPr>
            <a:r>
              <a:rPr lang="en-IN" sz="1600" dirty="0">
                <a:solidFill>
                  <a:schemeClr val="bg1"/>
                </a:solidFill>
              </a:rPr>
              <a:t>Compute</a:t>
            </a:r>
          </a:p>
        </p:txBody>
      </p:sp>
      <p:sp>
        <p:nvSpPr>
          <p:cNvPr id="24" name="Rectangle 23">
            <a:extLst>
              <a:ext uri="{FF2B5EF4-FFF2-40B4-BE49-F238E27FC236}">
                <a16:creationId xmlns:a16="http://schemas.microsoft.com/office/drawing/2014/main" id="{1A6157A2-5CE1-C432-3A9B-1809CD7C76E3}"/>
              </a:ext>
            </a:extLst>
          </p:cNvPr>
          <p:cNvSpPr/>
          <p:nvPr/>
        </p:nvSpPr>
        <p:spPr>
          <a:xfrm>
            <a:off x="7512843" y="2485570"/>
            <a:ext cx="1133475" cy="495183"/>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6" name="Rectangle 25">
            <a:extLst>
              <a:ext uri="{FF2B5EF4-FFF2-40B4-BE49-F238E27FC236}">
                <a16:creationId xmlns:a16="http://schemas.microsoft.com/office/drawing/2014/main" id="{90BFA849-0216-798C-4C85-2A827AD4B21B}"/>
              </a:ext>
            </a:extLst>
          </p:cNvPr>
          <p:cNvSpPr/>
          <p:nvPr/>
        </p:nvSpPr>
        <p:spPr>
          <a:xfrm>
            <a:off x="9315843" y="2469164"/>
            <a:ext cx="1133475" cy="495183"/>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7" name="Rectangle 26">
            <a:extLst>
              <a:ext uri="{FF2B5EF4-FFF2-40B4-BE49-F238E27FC236}">
                <a16:creationId xmlns:a16="http://schemas.microsoft.com/office/drawing/2014/main" id="{DA10BCD3-CC33-DB65-9E4F-4992BC15038A}"/>
              </a:ext>
            </a:extLst>
          </p:cNvPr>
          <p:cNvSpPr/>
          <p:nvPr/>
        </p:nvSpPr>
        <p:spPr>
          <a:xfrm>
            <a:off x="7512843" y="1812819"/>
            <a:ext cx="2971800" cy="455637"/>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8" name="TextBox 27">
            <a:extLst>
              <a:ext uri="{FF2B5EF4-FFF2-40B4-BE49-F238E27FC236}">
                <a16:creationId xmlns:a16="http://schemas.microsoft.com/office/drawing/2014/main" id="{DE43FF2F-DF5C-E53B-9012-8D643FC472BD}"/>
              </a:ext>
            </a:extLst>
          </p:cNvPr>
          <p:cNvSpPr txBox="1"/>
          <p:nvPr/>
        </p:nvSpPr>
        <p:spPr>
          <a:xfrm>
            <a:off x="7522306" y="1812819"/>
            <a:ext cx="3212369" cy="4278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200" dirty="0">
                <a:solidFill>
                  <a:schemeClr val="bg1"/>
                </a:solidFill>
              </a:rPr>
              <a:t>DB Unity Catalog</a:t>
            </a:r>
          </a:p>
          <a:p>
            <a:pPr>
              <a:lnSpc>
                <a:spcPct val="85000"/>
              </a:lnSpc>
              <a:spcAft>
                <a:spcPts val="600"/>
              </a:spcAft>
              <a:buClr>
                <a:schemeClr val="accent2"/>
              </a:buClr>
              <a:buSzPct val="70000"/>
            </a:pPr>
            <a:r>
              <a:rPr lang="en-IN" sz="1200" dirty="0">
                <a:solidFill>
                  <a:schemeClr val="bg1"/>
                </a:solidFill>
              </a:rPr>
              <a:t>  User </a:t>
            </a:r>
            <a:r>
              <a:rPr lang="en-IN" sz="1200" dirty="0" err="1">
                <a:solidFill>
                  <a:schemeClr val="bg1"/>
                </a:solidFill>
              </a:rPr>
              <a:t>Mngmt</a:t>
            </a:r>
            <a:r>
              <a:rPr lang="en-IN" sz="1200" dirty="0">
                <a:solidFill>
                  <a:schemeClr val="bg1"/>
                </a:solidFill>
              </a:rPr>
              <a:t>                                 </a:t>
            </a:r>
            <a:r>
              <a:rPr lang="en-IN" sz="1200" dirty="0" err="1">
                <a:solidFill>
                  <a:schemeClr val="bg1"/>
                </a:solidFill>
              </a:rPr>
              <a:t>Metastore</a:t>
            </a:r>
            <a:endParaRPr lang="en-IN" sz="1200" dirty="0">
              <a:solidFill>
                <a:schemeClr val="bg1"/>
              </a:solidFill>
            </a:endParaRPr>
          </a:p>
        </p:txBody>
      </p:sp>
      <p:sp>
        <p:nvSpPr>
          <p:cNvPr id="30" name="TextBox 29">
            <a:extLst>
              <a:ext uri="{FF2B5EF4-FFF2-40B4-BE49-F238E27FC236}">
                <a16:creationId xmlns:a16="http://schemas.microsoft.com/office/drawing/2014/main" id="{BF8DDD0C-4DC3-B550-11B2-51F66C5916A5}"/>
              </a:ext>
            </a:extLst>
          </p:cNvPr>
          <p:cNvSpPr txBox="1"/>
          <p:nvPr/>
        </p:nvSpPr>
        <p:spPr>
          <a:xfrm>
            <a:off x="7414384" y="2542468"/>
            <a:ext cx="1269269" cy="66172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200" dirty="0">
                <a:solidFill>
                  <a:schemeClr val="bg1"/>
                </a:solidFill>
              </a:rPr>
              <a:t>DB WS 1</a:t>
            </a:r>
          </a:p>
          <a:p>
            <a:pPr algn="ctr">
              <a:lnSpc>
                <a:spcPct val="85000"/>
              </a:lnSpc>
              <a:spcAft>
                <a:spcPts val="600"/>
              </a:spcAft>
              <a:buClr>
                <a:schemeClr val="accent2"/>
              </a:buClr>
              <a:buSzPct val="70000"/>
            </a:pPr>
            <a:r>
              <a:rPr lang="en-IN" sz="1200" dirty="0">
                <a:solidFill>
                  <a:schemeClr val="bg1"/>
                </a:solidFill>
              </a:rPr>
              <a:t>Compute</a:t>
            </a:r>
          </a:p>
          <a:p>
            <a:pPr>
              <a:lnSpc>
                <a:spcPct val="85000"/>
              </a:lnSpc>
              <a:spcAft>
                <a:spcPts val="600"/>
              </a:spcAft>
              <a:buClr>
                <a:schemeClr val="accent2"/>
              </a:buClr>
              <a:buSzPct val="70000"/>
            </a:pPr>
            <a:endParaRPr lang="en-IN" sz="1200" dirty="0">
              <a:solidFill>
                <a:schemeClr val="bg1"/>
              </a:solidFill>
            </a:endParaRPr>
          </a:p>
        </p:txBody>
      </p:sp>
      <p:sp>
        <p:nvSpPr>
          <p:cNvPr id="31" name="TextBox 30">
            <a:extLst>
              <a:ext uri="{FF2B5EF4-FFF2-40B4-BE49-F238E27FC236}">
                <a16:creationId xmlns:a16="http://schemas.microsoft.com/office/drawing/2014/main" id="{F3AF8F11-E2C1-84D7-3796-E015F08D9EE7}"/>
              </a:ext>
            </a:extLst>
          </p:cNvPr>
          <p:cNvSpPr txBox="1"/>
          <p:nvPr/>
        </p:nvSpPr>
        <p:spPr>
          <a:xfrm>
            <a:off x="9247945" y="2542468"/>
            <a:ext cx="1269269" cy="66172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200" dirty="0">
                <a:solidFill>
                  <a:schemeClr val="bg1"/>
                </a:solidFill>
              </a:rPr>
              <a:t>DB WS 2</a:t>
            </a:r>
          </a:p>
          <a:p>
            <a:pPr algn="ctr">
              <a:lnSpc>
                <a:spcPct val="85000"/>
              </a:lnSpc>
              <a:spcAft>
                <a:spcPts val="600"/>
              </a:spcAft>
              <a:buClr>
                <a:schemeClr val="accent2"/>
              </a:buClr>
              <a:buSzPct val="70000"/>
            </a:pPr>
            <a:r>
              <a:rPr lang="en-IN" sz="1200" dirty="0">
                <a:solidFill>
                  <a:schemeClr val="bg1"/>
                </a:solidFill>
              </a:rPr>
              <a:t>Compute</a:t>
            </a:r>
          </a:p>
          <a:p>
            <a:pPr>
              <a:lnSpc>
                <a:spcPct val="85000"/>
              </a:lnSpc>
              <a:spcAft>
                <a:spcPts val="600"/>
              </a:spcAft>
              <a:buClr>
                <a:schemeClr val="accent2"/>
              </a:buClr>
              <a:buSzPct val="70000"/>
            </a:pPr>
            <a:endParaRPr lang="en-IN" sz="1200" dirty="0">
              <a:solidFill>
                <a:schemeClr val="bg1"/>
              </a:solidFill>
            </a:endParaRPr>
          </a:p>
        </p:txBody>
      </p:sp>
    </p:spTree>
    <p:extLst>
      <p:ext uri="{BB962C8B-B14F-4D97-AF65-F5344CB8AC3E}">
        <p14:creationId xmlns:p14="http://schemas.microsoft.com/office/powerpoint/2010/main" val="2222363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IN" dirty="0"/>
              <a:t>Data Lineage</a:t>
            </a:r>
          </a:p>
        </p:txBody>
      </p:sp>
      <p:sp>
        <p:nvSpPr>
          <p:cNvPr id="19" name="Text Placeholder 2">
            <a:extLst>
              <a:ext uri="{FF2B5EF4-FFF2-40B4-BE49-F238E27FC236}">
                <a16:creationId xmlns:a16="http://schemas.microsoft.com/office/drawing/2014/main" id="{B7E53EDE-D125-96CF-2A07-2FA6866CA66B}"/>
              </a:ext>
            </a:extLst>
          </p:cNvPr>
          <p:cNvSpPr>
            <a:spLocks noGrp="1"/>
          </p:cNvSpPr>
          <p:nvPr>
            <p:ph type="body" sz="quarter" idx="10"/>
          </p:nvPr>
        </p:nvSpPr>
        <p:spPr>
          <a:xfrm>
            <a:off x="609918" y="1256774"/>
            <a:ext cx="10980738" cy="2658001"/>
          </a:xfrm>
        </p:spPr>
        <p:txBody>
          <a:bodyPr/>
          <a:lstStyle/>
          <a:p>
            <a:r>
              <a:rPr lang="en-IN" dirty="0"/>
              <a:t>Data Lineage is the process of tracking the journey of data within a pipeline</a:t>
            </a:r>
          </a:p>
          <a:p>
            <a:endParaRPr lang="en-IN" dirty="0"/>
          </a:p>
          <a:p>
            <a:r>
              <a:rPr lang="en-IN" dirty="0"/>
              <a:t>Limitations:</a:t>
            </a:r>
          </a:p>
          <a:p>
            <a:pPr lvl="1"/>
            <a:r>
              <a:rPr lang="en-IN" dirty="0"/>
              <a:t>Only available for tables registered in unity </a:t>
            </a:r>
            <a:r>
              <a:rPr lang="en-IN" dirty="0" err="1"/>
              <a:t>catalog</a:t>
            </a:r>
            <a:r>
              <a:rPr lang="en-IN" dirty="0"/>
              <a:t> </a:t>
            </a:r>
            <a:r>
              <a:rPr lang="en-IN" dirty="0" err="1"/>
              <a:t>metastore</a:t>
            </a:r>
            <a:endParaRPr lang="en-IN" dirty="0"/>
          </a:p>
          <a:p>
            <a:pPr lvl="1"/>
            <a:r>
              <a:rPr lang="en-IN" dirty="0"/>
              <a:t>Lineage history available only for last 30 days</a:t>
            </a:r>
          </a:p>
          <a:p>
            <a:pPr lvl="1"/>
            <a:r>
              <a:rPr lang="en-IN" dirty="0"/>
              <a:t>Limited Column Level lineage</a:t>
            </a:r>
          </a:p>
        </p:txBody>
      </p:sp>
    </p:spTree>
    <p:extLst>
      <p:ext uri="{BB962C8B-B14F-4D97-AF65-F5344CB8AC3E}">
        <p14:creationId xmlns:p14="http://schemas.microsoft.com/office/powerpoint/2010/main" val="1468834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09BE-8DC6-30E9-8E8C-94F017BC53E2}"/>
              </a:ext>
            </a:extLst>
          </p:cNvPr>
          <p:cNvSpPr txBox="1">
            <a:spLocks/>
          </p:cNvSpPr>
          <p:nvPr/>
        </p:nvSpPr>
        <p:spPr>
          <a:xfrm>
            <a:off x="3521255" y="2838599"/>
            <a:ext cx="6199629" cy="590401"/>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US" sz="6600" b="1" dirty="0"/>
              <a:t>Thank You</a:t>
            </a:r>
          </a:p>
        </p:txBody>
      </p:sp>
    </p:spTree>
    <p:extLst>
      <p:ext uri="{BB962C8B-B14F-4D97-AF65-F5344CB8AC3E}">
        <p14:creationId xmlns:p14="http://schemas.microsoft.com/office/powerpoint/2010/main" val="44883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Worker Node Architecture</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a:xfrm>
            <a:off x="609600" y="1137920"/>
            <a:ext cx="10980738" cy="428413"/>
          </a:xfrm>
        </p:spPr>
        <p:txBody>
          <a:bodyPr/>
          <a:lstStyle/>
          <a:p>
            <a:r>
              <a:rPr lang="en-IN" dirty="0"/>
              <a:t>Worker Node : 64 core processor + 128 GB Memory</a:t>
            </a:r>
          </a:p>
        </p:txBody>
      </p:sp>
      <p:sp>
        <p:nvSpPr>
          <p:cNvPr id="4" name="Rectangle 3">
            <a:extLst>
              <a:ext uri="{FF2B5EF4-FFF2-40B4-BE49-F238E27FC236}">
                <a16:creationId xmlns:a16="http://schemas.microsoft.com/office/drawing/2014/main" id="{4FDCBE08-84F4-00A1-2C55-CDFF54E93946}"/>
              </a:ext>
            </a:extLst>
          </p:cNvPr>
          <p:cNvSpPr/>
          <p:nvPr/>
        </p:nvSpPr>
        <p:spPr>
          <a:xfrm>
            <a:off x="609600" y="1856317"/>
            <a:ext cx="3920066" cy="1278467"/>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5" name="Rectangle 4">
            <a:extLst>
              <a:ext uri="{FF2B5EF4-FFF2-40B4-BE49-F238E27FC236}">
                <a16:creationId xmlns:a16="http://schemas.microsoft.com/office/drawing/2014/main" id="{FB69F4C4-FB12-9D8D-655F-64E7B38632DC}"/>
              </a:ext>
            </a:extLst>
          </p:cNvPr>
          <p:cNvSpPr/>
          <p:nvPr/>
        </p:nvSpPr>
        <p:spPr>
          <a:xfrm>
            <a:off x="5080000" y="1856317"/>
            <a:ext cx="3920066" cy="1278467"/>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5">
            <a:extLst>
              <a:ext uri="{FF2B5EF4-FFF2-40B4-BE49-F238E27FC236}">
                <a16:creationId xmlns:a16="http://schemas.microsoft.com/office/drawing/2014/main" id="{87295B9C-142A-FF02-069D-9C0FE67888A4}"/>
              </a:ext>
            </a:extLst>
          </p:cNvPr>
          <p:cNvSpPr/>
          <p:nvPr/>
        </p:nvSpPr>
        <p:spPr>
          <a:xfrm>
            <a:off x="609600" y="3779613"/>
            <a:ext cx="3920066" cy="1278467"/>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Rectangle 6">
            <a:extLst>
              <a:ext uri="{FF2B5EF4-FFF2-40B4-BE49-F238E27FC236}">
                <a16:creationId xmlns:a16="http://schemas.microsoft.com/office/drawing/2014/main" id="{67D71DD1-55F2-692F-19BE-F4E05E61264B}"/>
              </a:ext>
            </a:extLst>
          </p:cNvPr>
          <p:cNvSpPr/>
          <p:nvPr/>
        </p:nvSpPr>
        <p:spPr>
          <a:xfrm>
            <a:off x="5080000" y="3815524"/>
            <a:ext cx="3920066" cy="1278467"/>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Text Placeholder 2">
            <a:extLst>
              <a:ext uri="{FF2B5EF4-FFF2-40B4-BE49-F238E27FC236}">
                <a16:creationId xmlns:a16="http://schemas.microsoft.com/office/drawing/2014/main" id="{D3D30AE6-CBD9-84B4-2A07-7AF98F8ACCB1}"/>
              </a:ext>
            </a:extLst>
          </p:cNvPr>
          <p:cNvSpPr txBox="1">
            <a:spLocks/>
          </p:cNvSpPr>
          <p:nvPr/>
        </p:nvSpPr>
        <p:spPr>
          <a:xfrm>
            <a:off x="1083733" y="1940429"/>
            <a:ext cx="3598333" cy="352194"/>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Executor 1 (32 GB RAM)</a:t>
            </a:r>
          </a:p>
          <a:p>
            <a:pPr marL="0" indent="0">
              <a:buNone/>
            </a:pPr>
            <a:r>
              <a:rPr lang="en-IN" dirty="0"/>
              <a:t>16 Cores</a:t>
            </a:r>
          </a:p>
          <a:p>
            <a:pPr marL="0" indent="0">
              <a:buNone/>
            </a:pPr>
            <a:r>
              <a:rPr lang="en-IN" dirty="0"/>
              <a:t>On heap memory</a:t>
            </a:r>
          </a:p>
        </p:txBody>
      </p:sp>
      <p:sp>
        <p:nvSpPr>
          <p:cNvPr id="9" name="Text Placeholder 2">
            <a:extLst>
              <a:ext uri="{FF2B5EF4-FFF2-40B4-BE49-F238E27FC236}">
                <a16:creationId xmlns:a16="http://schemas.microsoft.com/office/drawing/2014/main" id="{BF0AB6EB-F089-D2C9-86AA-8817DE73D4C5}"/>
              </a:ext>
            </a:extLst>
          </p:cNvPr>
          <p:cNvSpPr txBox="1">
            <a:spLocks/>
          </p:cNvSpPr>
          <p:nvPr/>
        </p:nvSpPr>
        <p:spPr>
          <a:xfrm>
            <a:off x="5516039" y="1982929"/>
            <a:ext cx="3598333" cy="352194"/>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Executor 2 (32 GB RAM)</a:t>
            </a:r>
          </a:p>
          <a:p>
            <a:pPr marL="0" indent="0">
              <a:buNone/>
            </a:pPr>
            <a:r>
              <a:rPr lang="en-IN" dirty="0"/>
              <a:t>16 Cores</a:t>
            </a:r>
          </a:p>
          <a:p>
            <a:pPr marL="0" indent="0">
              <a:buNone/>
            </a:pPr>
            <a:r>
              <a:rPr lang="en-IN" dirty="0"/>
              <a:t>On heap memory</a:t>
            </a:r>
          </a:p>
          <a:p>
            <a:pPr marL="0" indent="0">
              <a:buNone/>
            </a:pPr>
            <a:endParaRPr lang="en-IN" dirty="0"/>
          </a:p>
        </p:txBody>
      </p:sp>
      <p:sp>
        <p:nvSpPr>
          <p:cNvPr id="10" name="Text Placeholder 2">
            <a:extLst>
              <a:ext uri="{FF2B5EF4-FFF2-40B4-BE49-F238E27FC236}">
                <a16:creationId xmlns:a16="http://schemas.microsoft.com/office/drawing/2014/main" id="{FADB33E7-0F82-367E-880C-B34620B6BDB8}"/>
              </a:ext>
            </a:extLst>
          </p:cNvPr>
          <p:cNvSpPr txBox="1">
            <a:spLocks/>
          </p:cNvSpPr>
          <p:nvPr/>
        </p:nvSpPr>
        <p:spPr>
          <a:xfrm>
            <a:off x="1083733" y="3892331"/>
            <a:ext cx="3598333" cy="352194"/>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Executor 3 (32 GB RAM)</a:t>
            </a:r>
          </a:p>
          <a:p>
            <a:pPr marL="0" indent="0">
              <a:buNone/>
            </a:pPr>
            <a:r>
              <a:rPr lang="en-IN" dirty="0"/>
              <a:t>16 Cores</a:t>
            </a:r>
          </a:p>
          <a:p>
            <a:pPr marL="0" indent="0">
              <a:buNone/>
            </a:pPr>
            <a:r>
              <a:rPr lang="en-IN" dirty="0"/>
              <a:t>On heap memory</a:t>
            </a:r>
          </a:p>
          <a:p>
            <a:pPr marL="0" indent="0">
              <a:buNone/>
            </a:pPr>
            <a:endParaRPr lang="en-IN" dirty="0"/>
          </a:p>
        </p:txBody>
      </p:sp>
      <p:sp>
        <p:nvSpPr>
          <p:cNvPr id="11" name="Text Placeholder 2">
            <a:extLst>
              <a:ext uri="{FF2B5EF4-FFF2-40B4-BE49-F238E27FC236}">
                <a16:creationId xmlns:a16="http://schemas.microsoft.com/office/drawing/2014/main" id="{F57F11C9-8C26-C6CD-CFB0-8ACBBC238DFF}"/>
              </a:ext>
            </a:extLst>
          </p:cNvPr>
          <p:cNvSpPr txBox="1">
            <a:spLocks/>
          </p:cNvSpPr>
          <p:nvPr/>
        </p:nvSpPr>
        <p:spPr>
          <a:xfrm>
            <a:off x="5573192" y="3921358"/>
            <a:ext cx="3598333" cy="352194"/>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Executor 4 (32 GB RAM)</a:t>
            </a:r>
          </a:p>
          <a:p>
            <a:pPr marL="0" indent="0">
              <a:buNone/>
            </a:pPr>
            <a:r>
              <a:rPr lang="en-IN" dirty="0"/>
              <a:t>16 Cores</a:t>
            </a:r>
          </a:p>
          <a:p>
            <a:pPr marL="0" indent="0">
              <a:buNone/>
            </a:pPr>
            <a:r>
              <a:rPr lang="en-IN" dirty="0"/>
              <a:t>On heap memory</a:t>
            </a:r>
          </a:p>
          <a:p>
            <a:pPr marL="0" indent="0">
              <a:buNone/>
            </a:pPr>
            <a:endParaRPr lang="en-IN" dirty="0"/>
          </a:p>
        </p:txBody>
      </p:sp>
      <p:sp>
        <p:nvSpPr>
          <p:cNvPr id="12" name="Text Placeholder 2">
            <a:extLst>
              <a:ext uri="{FF2B5EF4-FFF2-40B4-BE49-F238E27FC236}">
                <a16:creationId xmlns:a16="http://schemas.microsoft.com/office/drawing/2014/main" id="{B76F7802-D346-73EF-2241-4A665AF1BAE6}"/>
              </a:ext>
            </a:extLst>
          </p:cNvPr>
          <p:cNvSpPr txBox="1">
            <a:spLocks/>
          </p:cNvSpPr>
          <p:nvPr/>
        </p:nvSpPr>
        <p:spPr>
          <a:xfrm>
            <a:off x="9228679" y="1764331"/>
            <a:ext cx="2870187" cy="3329659"/>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RDD size : 2GB</a:t>
            </a:r>
          </a:p>
          <a:p>
            <a:pPr marL="0" indent="0">
              <a:buNone/>
            </a:pPr>
            <a:r>
              <a:rPr lang="en-IN" dirty="0"/>
              <a:t>Partition : 200</a:t>
            </a:r>
          </a:p>
          <a:p>
            <a:pPr marL="0" indent="0">
              <a:buNone/>
            </a:pPr>
            <a:r>
              <a:rPr lang="en-IN" dirty="0"/>
              <a:t>Executors : 4</a:t>
            </a:r>
          </a:p>
          <a:p>
            <a:pPr marL="0" indent="0">
              <a:buNone/>
            </a:pPr>
            <a:r>
              <a:rPr lang="en-IN" dirty="0"/>
              <a:t>Partition size = 2000MB/200 = 10MB</a:t>
            </a:r>
          </a:p>
          <a:p>
            <a:pPr marL="0" indent="0">
              <a:buNone/>
            </a:pPr>
            <a:r>
              <a:rPr lang="en-IN" dirty="0"/>
              <a:t>Partition/Executor = 50</a:t>
            </a:r>
          </a:p>
        </p:txBody>
      </p:sp>
      <p:sp>
        <p:nvSpPr>
          <p:cNvPr id="13" name="Text Placeholder 2">
            <a:extLst>
              <a:ext uri="{FF2B5EF4-FFF2-40B4-BE49-F238E27FC236}">
                <a16:creationId xmlns:a16="http://schemas.microsoft.com/office/drawing/2014/main" id="{F35B4E4F-4B4F-3447-3AFF-A0607AE5792E}"/>
              </a:ext>
            </a:extLst>
          </p:cNvPr>
          <p:cNvSpPr txBox="1">
            <a:spLocks/>
          </p:cNvSpPr>
          <p:nvPr/>
        </p:nvSpPr>
        <p:spPr>
          <a:xfrm>
            <a:off x="609918" y="5335665"/>
            <a:ext cx="11890004" cy="697390"/>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On heap memory = 50% Storage memory + 50% Execution Memory</a:t>
            </a:r>
            <a:br>
              <a:rPr lang="en-IN" dirty="0"/>
            </a:br>
            <a:r>
              <a:rPr lang="en-IN" dirty="0"/>
              <a:t>(Reserved memory + User memory + Unified memory)</a:t>
            </a:r>
          </a:p>
        </p:txBody>
      </p:sp>
    </p:spTree>
    <p:extLst>
      <p:ext uri="{BB962C8B-B14F-4D97-AF65-F5344CB8AC3E}">
        <p14:creationId xmlns:p14="http://schemas.microsoft.com/office/powerpoint/2010/main" val="3073225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Lifecycle of Spark Application</a:t>
            </a:r>
            <a:endParaRPr lang="en-IN" dirty="0"/>
          </a:p>
        </p:txBody>
      </p:sp>
      <p:sp>
        <p:nvSpPr>
          <p:cNvPr id="4" name="Rectangle 3">
            <a:extLst>
              <a:ext uri="{FF2B5EF4-FFF2-40B4-BE49-F238E27FC236}">
                <a16:creationId xmlns:a16="http://schemas.microsoft.com/office/drawing/2014/main" id="{F7849389-178D-22ED-6931-D29DCA75EAB0}"/>
              </a:ext>
            </a:extLst>
          </p:cNvPr>
          <p:cNvSpPr/>
          <p:nvPr/>
        </p:nvSpPr>
        <p:spPr>
          <a:xfrm>
            <a:off x="1157817" y="1528966"/>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5" name="TextBox 4">
            <a:extLst>
              <a:ext uri="{FF2B5EF4-FFF2-40B4-BE49-F238E27FC236}">
                <a16:creationId xmlns:a16="http://schemas.microsoft.com/office/drawing/2014/main" id="{AD9D345D-90AD-384A-90EA-64DE9F0365B9}"/>
              </a:ext>
            </a:extLst>
          </p:cNvPr>
          <p:cNvSpPr txBox="1"/>
          <p:nvPr/>
        </p:nvSpPr>
        <p:spPr>
          <a:xfrm>
            <a:off x="1501128" y="1612328"/>
            <a:ext cx="2195505" cy="741742"/>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Users submits Application</a:t>
            </a:r>
          </a:p>
          <a:p>
            <a:pPr>
              <a:lnSpc>
                <a:spcPct val="85000"/>
              </a:lnSpc>
              <a:spcAft>
                <a:spcPts val="600"/>
              </a:spcAft>
              <a:buClr>
                <a:schemeClr val="accent2"/>
              </a:buClr>
              <a:buSzPct val="70000"/>
            </a:pPr>
            <a:r>
              <a:rPr lang="en-IN" sz="1600" dirty="0">
                <a:solidFill>
                  <a:schemeClr val="bg1"/>
                </a:solidFill>
              </a:rPr>
              <a:t>(Code submission)</a:t>
            </a:r>
            <a:endParaRPr lang="en-IN" sz="800" dirty="0">
              <a:solidFill>
                <a:schemeClr val="bg1"/>
              </a:solidFill>
            </a:endParaRPr>
          </a:p>
        </p:txBody>
      </p:sp>
      <p:sp>
        <p:nvSpPr>
          <p:cNvPr id="6" name="Rectangle 5">
            <a:extLst>
              <a:ext uri="{FF2B5EF4-FFF2-40B4-BE49-F238E27FC236}">
                <a16:creationId xmlns:a16="http://schemas.microsoft.com/office/drawing/2014/main" id="{28C651F8-598D-D200-F73D-7C34FDD1416B}"/>
              </a:ext>
            </a:extLst>
          </p:cNvPr>
          <p:cNvSpPr/>
          <p:nvPr/>
        </p:nvSpPr>
        <p:spPr>
          <a:xfrm>
            <a:off x="1191682" y="3002167"/>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TextBox 6">
            <a:extLst>
              <a:ext uri="{FF2B5EF4-FFF2-40B4-BE49-F238E27FC236}">
                <a16:creationId xmlns:a16="http://schemas.microsoft.com/office/drawing/2014/main" id="{064EA4C8-B43B-6D54-6123-BE98030BB331}"/>
              </a:ext>
            </a:extLst>
          </p:cNvPr>
          <p:cNvSpPr txBox="1"/>
          <p:nvPr/>
        </p:nvSpPr>
        <p:spPr>
          <a:xfrm>
            <a:off x="1256642" y="3291484"/>
            <a:ext cx="2135973"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IN" sz="1600" dirty="0">
                <a:solidFill>
                  <a:schemeClr val="bg1"/>
                </a:solidFill>
              </a:rPr>
              <a:t>Driver Initiates Spark Session</a:t>
            </a:r>
          </a:p>
        </p:txBody>
      </p:sp>
      <p:sp>
        <p:nvSpPr>
          <p:cNvPr id="8" name="Rectangle 7">
            <a:extLst>
              <a:ext uri="{FF2B5EF4-FFF2-40B4-BE49-F238E27FC236}">
                <a16:creationId xmlns:a16="http://schemas.microsoft.com/office/drawing/2014/main" id="{17A5973B-234D-E67C-2376-797E3DE334DC}"/>
              </a:ext>
            </a:extLst>
          </p:cNvPr>
          <p:cNvSpPr/>
          <p:nvPr/>
        </p:nvSpPr>
        <p:spPr>
          <a:xfrm>
            <a:off x="1225547" y="4500769"/>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9" name="TextBox 8">
            <a:extLst>
              <a:ext uri="{FF2B5EF4-FFF2-40B4-BE49-F238E27FC236}">
                <a16:creationId xmlns:a16="http://schemas.microsoft.com/office/drawing/2014/main" id="{A86DFEEA-56A5-DB53-8C88-FC3001EF7C0E}"/>
              </a:ext>
            </a:extLst>
          </p:cNvPr>
          <p:cNvSpPr txBox="1"/>
          <p:nvPr/>
        </p:nvSpPr>
        <p:spPr>
          <a:xfrm>
            <a:off x="1326091" y="4627861"/>
            <a:ext cx="2392895" cy="66479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DAG(Directed acyclic graph) creates logical plan</a:t>
            </a:r>
          </a:p>
        </p:txBody>
      </p:sp>
      <p:sp>
        <p:nvSpPr>
          <p:cNvPr id="10" name="Rectangle 9">
            <a:extLst>
              <a:ext uri="{FF2B5EF4-FFF2-40B4-BE49-F238E27FC236}">
                <a16:creationId xmlns:a16="http://schemas.microsoft.com/office/drawing/2014/main" id="{B7895715-1850-3D4F-148D-9830ED8F5D08}"/>
              </a:ext>
            </a:extLst>
          </p:cNvPr>
          <p:cNvSpPr/>
          <p:nvPr/>
        </p:nvSpPr>
        <p:spPr>
          <a:xfrm>
            <a:off x="4358212" y="1528966"/>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1" name="TextBox 10">
            <a:extLst>
              <a:ext uri="{FF2B5EF4-FFF2-40B4-BE49-F238E27FC236}">
                <a16:creationId xmlns:a16="http://schemas.microsoft.com/office/drawing/2014/main" id="{39DADAE4-80E9-0145-690A-2EB9B91E9FB4}"/>
              </a:ext>
            </a:extLst>
          </p:cNvPr>
          <p:cNvSpPr txBox="1"/>
          <p:nvPr/>
        </p:nvSpPr>
        <p:spPr>
          <a:xfrm>
            <a:off x="4421701" y="1542083"/>
            <a:ext cx="2089166" cy="88223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Driver establishes connection with worker and assigns tasks</a:t>
            </a:r>
            <a:endParaRPr lang="en-IN" sz="800" dirty="0">
              <a:solidFill>
                <a:schemeClr val="bg1"/>
              </a:solidFill>
            </a:endParaRPr>
          </a:p>
        </p:txBody>
      </p:sp>
      <p:sp>
        <p:nvSpPr>
          <p:cNvPr id="12" name="Rectangle 11">
            <a:extLst>
              <a:ext uri="{FF2B5EF4-FFF2-40B4-BE49-F238E27FC236}">
                <a16:creationId xmlns:a16="http://schemas.microsoft.com/office/drawing/2014/main" id="{F1897E3B-979B-FAD8-5BAC-03B08785B29E}"/>
              </a:ext>
            </a:extLst>
          </p:cNvPr>
          <p:cNvSpPr/>
          <p:nvPr/>
        </p:nvSpPr>
        <p:spPr>
          <a:xfrm>
            <a:off x="4358212" y="3002167"/>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3" name="TextBox 12">
            <a:extLst>
              <a:ext uri="{FF2B5EF4-FFF2-40B4-BE49-F238E27FC236}">
                <a16:creationId xmlns:a16="http://schemas.microsoft.com/office/drawing/2014/main" id="{04DD3BB0-4781-F9DD-05E2-846A582D8476}"/>
              </a:ext>
            </a:extLst>
          </p:cNvPr>
          <p:cNvSpPr txBox="1"/>
          <p:nvPr/>
        </p:nvSpPr>
        <p:spPr>
          <a:xfrm>
            <a:off x="4471466" y="3088765"/>
            <a:ext cx="2270136" cy="66479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Cluster manager allocates resources to execute task</a:t>
            </a:r>
          </a:p>
        </p:txBody>
      </p:sp>
      <p:sp>
        <p:nvSpPr>
          <p:cNvPr id="14" name="Rectangle 13">
            <a:extLst>
              <a:ext uri="{FF2B5EF4-FFF2-40B4-BE49-F238E27FC236}">
                <a16:creationId xmlns:a16="http://schemas.microsoft.com/office/drawing/2014/main" id="{0CB997E1-F681-138A-F04D-EF14A90FB2A6}"/>
              </a:ext>
            </a:extLst>
          </p:cNvPr>
          <p:cNvSpPr/>
          <p:nvPr/>
        </p:nvSpPr>
        <p:spPr>
          <a:xfrm>
            <a:off x="4358212" y="4475368"/>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5" name="TextBox 14">
            <a:extLst>
              <a:ext uri="{FF2B5EF4-FFF2-40B4-BE49-F238E27FC236}">
                <a16:creationId xmlns:a16="http://schemas.microsoft.com/office/drawing/2014/main" id="{9853499B-1CB3-BF28-7927-9B92973447CB}"/>
              </a:ext>
            </a:extLst>
          </p:cNvPr>
          <p:cNvSpPr txBox="1"/>
          <p:nvPr/>
        </p:nvSpPr>
        <p:spPr>
          <a:xfrm>
            <a:off x="4471466" y="4561966"/>
            <a:ext cx="2089166" cy="66479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Task executor requests for resources from cluster manager</a:t>
            </a:r>
            <a:endParaRPr lang="en-IN" sz="1000" dirty="0">
              <a:solidFill>
                <a:schemeClr val="bg1"/>
              </a:solidFill>
            </a:endParaRPr>
          </a:p>
        </p:txBody>
      </p:sp>
      <p:sp>
        <p:nvSpPr>
          <p:cNvPr id="16" name="Rectangle 15">
            <a:extLst>
              <a:ext uri="{FF2B5EF4-FFF2-40B4-BE49-F238E27FC236}">
                <a16:creationId xmlns:a16="http://schemas.microsoft.com/office/drawing/2014/main" id="{4F11C51C-5899-BA6F-275B-7B890D62405C}"/>
              </a:ext>
            </a:extLst>
          </p:cNvPr>
          <p:cNvSpPr/>
          <p:nvPr/>
        </p:nvSpPr>
        <p:spPr>
          <a:xfrm>
            <a:off x="7643288" y="1554365"/>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7" name="TextBox 16">
            <a:extLst>
              <a:ext uri="{FF2B5EF4-FFF2-40B4-BE49-F238E27FC236}">
                <a16:creationId xmlns:a16="http://schemas.microsoft.com/office/drawing/2014/main" id="{384A7CF5-A855-25FA-77C1-16D95D633EB8}"/>
              </a:ext>
            </a:extLst>
          </p:cNvPr>
          <p:cNvSpPr txBox="1"/>
          <p:nvPr/>
        </p:nvSpPr>
        <p:spPr>
          <a:xfrm>
            <a:off x="7733246" y="1581362"/>
            <a:ext cx="2155821" cy="66479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Worker executes the task and returns results to driver</a:t>
            </a:r>
            <a:endParaRPr lang="en-IN" sz="1000" dirty="0">
              <a:solidFill>
                <a:schemeClr val="bg1"/>
              </a:solidFill>
            </a:endParaRPr>
          </a:p>
        </p:txBody>
      </p:sp>
      <p:sp>
        <p:nvSpPr>
          <p:cNvPr id="18" name="Rectangle 17">
            <a:extLst>
              <a:ext uri="{FF2B5EF4-FFF2-40B4-BE49-F238E27FC236}">
                <a16:creationId xmlns:a16="http://schemas.microsoft.com/office/drawing/2014/main" id="{CD000EE9-E23D-B669-CCCF-679145F73C48}"/>
              </a:ext>
            </a:extLst>
          </p:cNvPr>
          <p:cNvSpPr/>
          <p:nvPr/>
        </p:nvSpPr>
        <p:spPr>
          <a:xfrm>
            <a:off x="7643288" y="3027566"/>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19" name="TextBox 18">
            <a:extLst>
              <a:ext uri="{FF2B5EF4-FFF2-40B4-BE49-F238E27FC236}">
                <a16:creationId xmlns:a16="http://schemas.microsoft.com/office/drawing/2014/main" id="{CF5C3A1C-D332-B4B1-C204-3CF98ABECFD2}"/>
              </a:ext>
            </a:extLst>
          </p:cNvPr>
          <p:cNvSpPr txBox="1"/>
          <p:nvPr/>
        </p:nvSpPr>
        <p:spPr>
          <a:xfrm>
            <a:off x="7962378" y="3247486"/>
            <a:ext cx="1876420" cy="45550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Driver returns the result to user</a:t>
            </a:r>
            <a:endParaRPr lang="en-IN" sz="1000" dirty="0">
              <a:solidFill>
                <a:schemeClr val="bg1"/>
              </a:solidFill>
            </a:endParaRPr>
          </a:p>
        </p:txBody>
      </p:sp>
      <p:sp>
        <p:nvSpPr>
          <p:cNvPr id="20" name="Rectangle 19">
            <a:extLst>
              <a:ext uri="{FF2B5EF4-FFF2-40B4-BE49-F238E27FC236}">
                <a16:creationId xmlns:a16="http://schemas.microsoft.com/office/drawing/2014/main" id="{BC55AE81-BDB6-1A2F-9565-4E4936034143}"/>
              </a:ext>
            </a:extLst>
          </p:cNvPr>
          <p:cNvSpPr/>
          <p:nvPr/>
        </p:nvSpPr>
        <p:spPr>
          <a:xfrm>
            <a:off x="7643288" y="4500767"/>
            <a:ext cx="2333625" cy="89535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1" name="TextBox 20">
            <a:extLst>
              <a:ext uri="{FF2B5EF4-FFF2-40B4-BE49-F238E27FC236}">
                <a16:creationId xmlns:a16="http://schemas.microsoft.com/office/drawing/2014/main" id="{37D48F3D-57C6-10E1-72F7-F2AA5E7B6887}"/>
              </a:ext>
            </a:extLst>
          </p:cNvPr>
          <p:cNvSpPr txBox="1"/>
          <p:nvPr/>
        </p:nvSpPr>
        <p:spPr>
          <a:xfrm>
            <a:off x="7962378" y="4720687"/>
            <a:ext cx="1713433" cy="45550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Application comes to end</a:t>
            </a:r>
            <a:endParaRPr lang="en-IN" sz="800" dirty="0">
              <a:solidFill>
                <a:schemeClr val="bg1"/>
              </a:solidFill>
            </a:endParaRPr>
          </a:p>
        </p:txBody>
      </p:sp>
      <p:cxnSp>
        <p:nvCxnSpPr>
          <p:cNvPr id="23" name="Straight Arrow Connector 22">
            <a:extLst>
              <a:ext uri="{FF2B5EF4-FFF2-40B4-BE49-F238E27FC236}">
                <a16:creationId xmlns:a16="http://schemas.microsoft.com/office/drawing/2014/main" id="{134D9AA6-50A9-C033-AC5D-73BE366DAB10}"/>
              </a:ext>
            </a:extLst>
          </p:cNvPr>
          <p:cNvCxnSpPr>
            <a:cxnSpLocks/>
          </p:cNvCxnSpPr>
          <p:nvPr/>
        </p:nvCxnSpPr>
        <p:spPr>
          <a:xfrm>
            <a:off x="2221437" y="2459439"/>
            <a:ext cx="0" cy="533006"/>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B3904B8-427F-2C76-90BD-51B0CAF60557}"/>
              </a:ext>
            </a:extLst>
          </p:cNvPr>
          <p:cNvCxnSpPr>
            <a:cxnSpLocks/>
          </p:cNvCxnSpPr>
          <p:nvPr/>
        </p:nvCxnSpPr>
        <p:spPr>
          <a:xfrm>
            <a:off x="2229900" y="3958038"/>
            <a:ext cx="0" cy="533006"/>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7C204A-458C-FACF-E1A5-DCCE496792EA}"/>
              </a:ext>
            </a:extLst>
          </p:cNvPr>
          <p:cNvCxnSpPr>
            <a:cxnSpLocks/>
          </p:cNvCxnSpPr>
          <p:nvPr/>
        </p:nvCxnSpPr>
        <p:spPr>
          <a:xfrm>
            <a:off x="3657463" y="4960260"/>
            <a:ext cx="550470"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DF1AD07-D603-3D95-FEA1-B2EE17345956}"/>
              </a:ext>
            </a:extLst>
          </p:cNvPr>
          <p:cNvCxnSpPr>
            <a:cxnSpLocks/>
          </p:cNvCxnSpPr>
          <p:nvPr/>
        </p:nvCxnSpPr>
        <p:spPr>
          <a:xfrm flipV="1">
            <a:off x="5466284" y="3958038"/>
            <a:ext cx="0" cy="54273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E252E7-35F9-8430-CB9F-0BADE2DC1656}"/>
              </a:ext>
            </a:extLst>
          </p:cNvPr>
          <p:cNvCxnSpPr>
            <a:cxnSpLocks/>
          </p:cNvCxnSpPr>
          <p:nvPr/>
        </p:nvCxnSpPr>
        <p:spPr>
          <a:xfrm flipV="1">
            <a:off x="5465219" y="2459439"/>
            <a:ext cx="0" cy="54273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1AC3F0-9439-819C-F754-66DBD10E2181}"/>
              </a:ext>
            </a:extLst>
          </p:cNvPr>
          <p:cNvCxnSpPr>
            <a:cxnSpLocks/>
          </p:cNvCxnSpPr>
          <p:nvPr/>
        </p:nvCxnSpPr>
        <p:spPr>
          <a:xfrm>
            <a:off x="6866330" y="2098527"/>
            <a:ext cx="550470" cy="0"/>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C847A0-84A1-F54F-2413-B80F9CEBB849}"/>
              </a:ext>
            </a:extLst>
          </p:cNvPr>
          <p:cNvCxnSpPr>
            <a:cxnSpLocks/>
          </p:cNvCxnSpPr>
          <p:nvPr/>
        </p:nvCxnSpPr>
        <p:spPr>
          <a:xfrm>
            <a:off x="8646452" y="2511816"/>
            <a:ext cx="0" cy="42825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FA5E5CB-DBCC-0BEA-ABE1-888CBC329251}"/>
              </a:ext>
            </a:extLst>
          </p:cNvPr>
          <p:cNvCxnSpPr>
            <a:cxnSpLocks/>
          </p:cNvCxnSpPr>
          <p:nvPr/>
        </p:nvCxnSpPr>
        <p:spPr>
          <a:xfrm>
            <a:off x="8646452" y="3958038"/>
            <a:ext cx="0" cy="428251"/>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157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Attributes of Spark</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p:txBody>
          <a:bodyPr/>
          <a:lstStyle/>
          <a:p>
            <a:r>
              <a:rPr lang="en-IN" dirty="0"/>
              <a:t>Scalable: Worker nodes can be increased/ decreased depending on the tasks</a:t>
            </a:r>
          </a:p>
          <a:p>
            <a:endParaRPr lang="en-IN" dirty="0"/>
          </a:p>
          <a:p>
            <a:r>
              <a:rPr lang="en-IN" dirty="0"/>
              <a:t>Fault Tolerant : Follows lazy evaluation model. Once task is assigned </a:t>
            </a:r>
            <a:r>
              <a:rPr lang="en-IN" dirty="0">
                <a:sym typeface="Wingdings" panose="05000000000000000000" pitchFamily="2" charset="2"/>
              </a:rPr>
              <a:t> it forms a graph in DAG and then only it will initialize the worker node. So if the worker node fails also the details can be extracted from the graph and assign it to other healthy worker node</a:t>
            </a:r>
          </a:p>
          <a:p>
            <a:endParaRPr lang="en-IN" dirty="0">
              <a:sym typeface="Wingdings" panose="05000000000000000000" pitchFamily="2" charset="2"/>
            </a:endParaRPr>
          </a:p>
          <a:p>
            <a:r>
              <a:rPr lang="en-IN" dirty="0">
                <a:sym typeface="Wingdings" panose="05000000000000000000" pitchFamily="2" charset="2"/>
              </a:rPr>
              <a:t>Polyglot: Spark supports multiple languages of programming( Scala, java, python, SQL, R )</a:t>
            </a:r>
          </a:p>
          <a:p>
            <a:pPr marL="0" indent="0">
              <a:buNone/>
            </a:pPr>
            <a:endParaRPr lang="en-IN" dirty="0">
              <a:sym typeface="Wingdings" panose="05000000000000000000" pitchFamily="2" charset="2"/>
            </a:endParaRPr>
          </a:p>
          <a:p>
            <a:r>
              <a:rPr lang="en-IN" dirty="0">
                <a:sym typeface="Wingdings" panose="05000000000000000000" pitchFamily="2" charset="2"/>
              </a:rPr>
              <a:t>Real Time: It can handle streaming service</a:t>
            </a:r>
          </a:p>
          <a:p>
            <a:endParaRPr lang="en-IN" dirty="0">
              <a:sym typeface="Wingdings" panose="05000000000000000000" pitchFamily="2" charset="2"/>
            </a:endParaRPr>
          </a:p>
          <a:p>
            <a:r>
              <a:rPr lang="en-IN" dirty="0">
                <a:sym typeface="Wingdings" panose="05000000000000000000" pitchFamily="2" charset="2"/>
              </a:rPr>
              <a:t>Speed: It adopts in memory framework + parallel processing</a:t>
            </a:r>
          </a:p>
          <a:p>
            <a:endParaRPr lang="en-IN" dirty="0">
              <a:sym typeface="Wingdings" panose="05000000000000000000" pitchFamily="2" charset="2"/>
            </a:endParaRPr>
          </a:p>
          <a:p>
            <a:r>
              <a:rPr lang="en-IN" dirty="0">
                <a:sym typeface="Wingdings" panose="05000000000000000000" pitchFamily="2" charset="2"/>
              </a:rPr>
              <a:t>Rich libraries : Like data science, ML etc ( SQL, </a:t>
            </a:r>
            <a:r>
              <a:rPr lang="en-IN" dirty="0" err="1">
                <a:sym typeface="Wingdings" panose="05000000000000000000" pitchFamily="2" charset="2"/>
              </a:rPr>
              <a:t>Streamin</a:t>
            </a:r>
            <a:r>
              <a:rPr lang="en-IN" dirty="0">
                <a:sym typeface="Wingdings" panose="05000000000000000000" pitchFamily="2" charset="2"/>
              </a:rPr>
              <a:t>, </a:t>
            </a:r>
            <a:r>
              <a:rPr lang="en-IN" dirty="0" err="1">
                <a:sym typeface="Wingdings" panose="05000000000000000000" pitchFamily="2" charset="2"/>
              </a:rPr>
              <a:t>Mllib</a:t>
            </a:r>
            <a:r>
              <a:rPr lang="en-IN" dirty="0">
                <a:sym typeface="Wingdings" panose="05000000000000000000" pitchFamily="2" charset="2"/>
              </a:rPr>
              <a:t>, </a:t>
            </a:r>
            <a:r>
              <a:rPr lang="en-IN" dirty="0" err="1">
                <a:sym typeface="Wingdings" panose="05000000000000000000" pitchFamily="2" charset="2"/>
              </a:rPr>
              <a:t>GraphX</a:t>
            </a:r>
            <a:r>
              <a:rPr lang="en-IN" dirty="0">
                <a:sym typeface="Wingdings" panose="05000000000000000000" pitchFamily="2" charset="2"/>
              </a:rPr>
              <a:t> )</a:t>
            </a:r>
            <a:endParaRPr lang="en-IN" dirty="0"/>
          </a:p>
          <a:p>
            <a:endParaRPr lang="en-IN" dirty="0"/>
          </a:p>
          <a:p>
            <a:endParaRPr lang="en-IN" dirty="0"/>
          </a:p>
        </p:txBody>
      </p:sp>
    </p:spTree>
    <p:extLst>
      <p:ext uri="{BB962C8B-B14F-4D97-AF65-F5344CB8AC3E}">
        <p14:creationId xmlns:p14="http://schemas.microsoft.com/office/powerpoint/2010/main" val="360027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6469-6816-CF79-E6EE-2595BF937592}"/>
              </a:ext>
            </a:extLst>
          </p:cNvPr>
          <p:cNvSpPr>
            <a:spLocks noGrp="1"/>
          </p:cNvSpPr>
          <p:nvPr>
            <p:ph type="title"/>
          </p:nvPr>
        </p:nvSpPr>
        <p:spPr/>
        <p:txBody>
          <a:bodyPr/>
          <a:lstStyle/>
          <a:p>
            <a:r>
              <a:rPr lang="en-US" dirty="0"/>
              <a:t>Important Terminologies in Spark Part-1</a:t>
            </a:r>
            <a:endParaRPr lang="en-IN" dirty="0"/>
          </a:p>
        </p:txBody>
      </p:sp>
      <p:sp>
        <p:nvSpPr>
          <p:cNvPr id="3" name="Text Placeholder 2">
            <a:extLst>
              <a:ext uri="{FF2B5EF4-FFF2-40B4-BE49-F238E27FC236}">
                <a16:creationId xmlns:a16="http://schemas.microsoft.com/office/drawing/2014/main" id="{C5C2E744-5297-4FF0-F134-3EC7568DE5A4}"/>
              </a:ext>
            </a:extLst>
          </p:cNvPr>
          <p:cNvSpPr>
            <a:spLocks noGrp="1"/>
          </p:cNvSpPr>
          <p:nvPr>
            <p:ph type="body" sz="quarter" idx="10"/>
          </p:nvPr>
        </p:nvSpPr>
        <p:spPr>
          <a:xfrm>
            <a:off x="609600" y="1137920"/>
            <a:ext cx="10980738" cy="5195147"/>
          </a:xfrm>
        </p:spPr>
        <p:txBody>
          <a:bodyPr/>
          <a:lstStyle/>
          <a:p>
            <a:r>
              <a:rPr lang="en-IN" dirty="0"/>
              <a:t>Application: Piece of code for execution</a:t>
            </a:r>
            <a:br>
              <a:rPr lang="en-IN" dirty="0"/>
            </a:br>
            <a:endParaRPr lang="en-IN" dirty="0"/>
          </a:p>
          <a:p>
            <a:r>
              <a:rPr lang="en-IN" dirty="0"/>
              <a:t>Jobs: Once Application is submitted to spark, driver process converts the code into job</a:t>
            </a:r>
            <a:br>
              <a:rPr lang="en-IN" dirty="0"/>
            </a:br>
            <a:endParaRPr lang="en-IN" dirty="0"/>
          </a:p>
          <a:p>
            <a:r>
              <a:rPr lang="en-IN" dirty="0"/>
              <a:t>Stage: Jobs are divided into stages based on the need across the cluster</a:t>
            </a:r>
          </a:p>
          <a:p>
            <a:endParaRPr lang="en-IN" dirty="0"/>
          </a:p>
          <a:p>
            <a:r>
              <a:rPr lang="en-IN" dirty="0"/>
              <a:t>Tasks:  It will be divided into multiple tasks. In a stage all tasks would execute same logic.</a:t>
            </a:r>
          </a:p>
          <a:p>
            <a:endParaRPr lang="en-IN" dirty="0"/>
          </a:p>
          <a:p>
            <a:r>
              <a:rPr lang="en-IN" dirty="0"/>
              <a:t>Transformations: Transforms input RDD and create new RDD</a:t>
            </a:r>
          </a:p>
          <a:p>
            <a:endParaRPr lang="en-IN" dirty="0"/>
          </a:p>
          <a:p>
            <a:r>
              <a:rPr lang="en-IN" dirty="0"/>
              <a:t>DAG: Directed Acyclic Graph keeps track of all transformations and creates a logical plan and lineage graph is maintained.</a:t>
            </a:r>
          </a:p>
          <a:p>
            <a:endParaRPr lang="en-IN" dirty="0"/>
          </a:p>
          <a:p>
            <a:r>
              <a:rPr lang="en-IN" dirty="0"/>
              <a:t>RDD(Resilient Distributed Datasets) : Basic data structure of Spark</a:t>
            </a:r>
          </a:p>
        </p:txBody>
      </p:sp>
    </p:spTree>
    <p:extLst>
      <p:ext uri="{BB962C8B-B14F-4D97-AF65-F5344CB8AC3E}">
        <p14:creationId xmlns:p14="http://schemas.microsoft.com/office/powerpoint/2010/main" val="643898482"/>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3635</Words>
  <Application>Microsoft Office PowerPoint</Application>
  <PresentationFormat>Custom</PresentationFormat>
  <Paragraphs>595</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EYInterstate</vt:lpstr>
      <vt:lpstr>EYInterstate Light</vt:lpstr>
      <vt:lpstr>Georgia</vt:lpstr>
      <vt:lpstr>Menlo</vt:lpstr>
      <vt:lpstr>Udemy Sans</vt:lpstr>
      <vt:lpstr>EY dark background</vt:lpstr>
      <vt:lpstr>PowerPoint Presentation</vt:lpstr>
      <vt:lpstr>PowerPoint Presentation</vt:lpstr>
      <vt:lpstr>What is Spark?</vt:lpstr>
      <vt:lpstr>Spark Architecture</vt:lpstr>
      <vt:lpstr>Driver Node Architecture</vt:lpstr>
      <vt:lpstr>Worker Node Architecture</vt:lpstr>
      <vt:lpstr>Lifecycle of Spark Application</vt:lpstr>
      <vt:lpstr>Attributes of Spark</vt:lpstr>
      <vt:lpstr>Important Terminologies in Spark Part-1</vt:lpstr>
      <vt:lpstr>Important Terminologies in Spark Part-2</vt:lpstr>
      <vt:lpstr>RDD, Data frame, Data set</vt:lpstr>
      <vt:lpstr>Advantages of Dataset</vt:lpstr>
      <vt:lpstr>Difference Between RDD &amp; Data frame &amp; Dataset</vt:lpstr>
      <vt:lpstr>Transformation And Action</vt:lpstr>
      <vt:lpstr>Lazy Evaluation &amp; DAG</vt:lpstr>
      <vt:lpstr>Types Of Transformation</vt:lpstr>
      <vt:lpstr>On Heap vs Off Heap Memory</vt:lpstr>
      <vt:lpstr>On Heap vs Off Heap</vt:lpstr>
      <vt:lpstr>What is Cluster?</vt:lpstr>
      <vt:lpstr>Modes &amp; Runtime of Cluster</vt:lpstr>
      <vt:lpstr>PowerPoint Presentation</vt:lpstr>
      <vt:lpstr>Features of Spark</vt:lpstr>
      <vt:lpstr>Architecture of Spark</vt:lpstr>
      <vt:lpstr>Databricks</vt:lpstr>
      <vt:lpstr>Features provided  by Databricks</vt:lpstr>
      <vt:lpstr>Azure Databricks </vt:lpstr>
      <vt:lpstr>Azure Databricks Architecture </vt:lpstr>
      <vt:lpstr>Cluster and Its Types</vt:lpstr>
      <vt:lpstr>Cluster Configuration</vt:lpstr>
      <vt:lpstr>Cluster Configuration Creation</vt:lpstr>
      <vt:lpstr>Databricks Notebook &amp; Magic Commands</vt:lpstr>
      <vt:lpstr>Databricks Utilities</vt:lpstr>
      <vt:lpstr>Connect Azure Data Lake Gen 2 with Azure Databricks via Access Keys</vt:lpstr>
      <vt:lpstr>PowerPoint Presentation</vt:lpstr>
      <vt:lpstr>Connect Azure Data Lake Gen 2 with Azure Databricks via SAS</vt:lpstr>
      <vt:lpstr>PowerPoint Presentation</vt:lpstr>
      <vt:lpstr>Reason for Mounting Storage Location to DBFS</vt:lpstr>
      <vt:lpstr>PowerPoint Presentation</vt:lpstr>
      <vt:lpstr>How to call a function in Databricks</vt:lpstr>
      <vt:lpstr>External Table vs Managed Table</vt:lpstr>
      <vt:lpstr>Dashboard in Databricks</vt:lpstr>
      <vt:lpstr>Full Load vs Incremental Load</vt:lpstr>
      <vt:lpstr>Delta Lake</vt:lpstr>
      <vt:lpstr>Data WareHouses - Problems</vt:lpstr>
      <vt:lpstr>Data Lake - Problems</vt:lpstr>
      <vt:lpstr>Delta Lake - Benefits</vt:lpstr>
      <vt:lpstr>Delta Lake - Architecture</vt:lpstr>
      <vt:lpstr>Delta Lake - Table</vt:lpstr>
      <vt:lpstr>Triggering Databricks Notebook via Data Factory </vt:lpstr>
      <vt:lpstr>Unity Catalog</vt:lpstr>
      <vt:lpstr>Unity Catalog Benefits</vt:lpstr>
      <vt:lpstr>Data Lineage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2016-03-16T05:57:48Z</dcterms:created>
  <dcterms:modified xsi:type="dcterms:W3CDTF">2023-12-10T16:24:14Z</dcterms:modified>
  <cp:contentStatus/>
</cp:coreProperties>
</file>